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60" r:id="rId4"/>
    <p:sldId id="261" r:id="rId5"/>
    <p:sldId id="275" r:id="rId6"/>
    <p:sldId id="262" r:id="rId7"/>
    <p:sldId id="263" r:id="rId8"/>
    <p:sldId id="264" r:id="rId9"/>
    <p:sldId id="265" r:id="rId10"/>
    <p:sldId id="276" r:id="rId11"/>
    <p:sldId id="267" r:id="rId12"/>
    <p:sldId id="270" r:id="rId13"/>
    <p:sldId id="271" r:id="rId14"/>
    <p:sldId id="272" r:id="rId15"/>
    <p:sldId id="27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02" autoAdjust="0"/>
  </p:normalViewPr>
  <p:slideViewPr>
    <p:cSldViewPr>
      <p:cViewPr varScale="1">
        <p:scale>
          <a:sx n="94" d="100"/>
          <a:sy n="94" d="100"/>
        </p:scale>
        <p:origin x="1301" y="82"/>
      </p:cViewPr>
      <p:guideLst>
        <p:guide orient="horz" pos="2160"/>
        <p:guide pos="2880"/>
      </p:guideLst>
    </p:cSldViewPr>
  </p:slideViewPr>
  <p:notesTextViewPr>
    <p:cViewPr>
      <p:scale>
        <a:sx n="1" d="1"/>
        <a:sy n="1" d="1"/>
      </p:scale>
      <p:origin x="0" y="0"/>
    </p:cViewPr>
  </p:notesTextViewPr>
  <p:notesViewPr>
    <p:cSldViewPr>
      <p:cViewPr varScale="1">
        <p:scale>
          <a:sx n="89" d="100"/>
          <a:sy n="89" d="100"/>
        </p:scale>
        <p:origin x="-3744"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2D64C14-5788-4167-AAC9-F6CC7A2F8102}" type="datetimeFigureOut">
              <a:rPr lang="en-US" smtClean="0"/>
              <a:t>10/2/2017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3885704-70C9-4C5B-85DC-0829D0092F5A}" type="slidenum">
              <a:rPr lang="en-US" smtClean="0"/>
              <a:t>‹#›</a:t>
            </a:fld>
            <a:endParaRPr lang="en-US"/>
          </a:p>
        </p:txBody>
      </p:sp>
    </p:spTree>
    <p:extLst>
      <p:ext uri="{BB962C8B-B14F-4D97-AF65-F5344CB8AC3E}">
        <p14:creationId xmlns:p14="http://schemas.microsoft.com/office/powerpoint/2010/main" val="1759859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a:t>I would like to share with you today some information about the SFSP and explain why it is important for your organization to become involved.</a:t>
            </a:r>
          </a:p>
        </p:txBody>
      </p:sp>
      <p:sp>
        <p:nvSpPr>
          <p:cNvPr id="4" name="Slide Number Placeholder 3"/>
          <p:cNvSpPr>
            <a:spLocks noGrp="1"/>
          </p:cNvSpPr>
          <p:nvPr>
            <p:ph type="sldNum" sz="quarter" idx="10"/>
          </p:nvPr>
        </p:nvSpPr>
        <p:spPr/>
        <p:txBody>
          <a:bodyPr/>
          <a:lstStyle/>
          <a:p>
            <a:fld id="{969CCB4C-97F5-4E54-BE93-7AFFC7BC02A7}" type="slidenum">
              <a:rPr lang="en-US" smtClean="0"/>
              <a:pPr/>
              <a:t>1</a:t>
            </a:fld>
            <a:endParaRPr lang="en-US" dirty="0"/>
          </a:p>
        </p:txBody>
      </p:sp>
      <p:sp>
        <p:nvSpPr>
          <p:cNvPr id="5" name="Date Placeholder 4"/>
          <p:cNvSpPr>
            <a:spLocks noGrp="1"/>
          </p:cNvSpPr>
          <p:nvPr>
            <p:ph type="dt" idx="11"/>
          </p:nvPr>
        </p:nvSpPr>
        <p:spPr/>
        <p:txBody>
          <a:bodyPr/>
          <a:lstStyle/>
          <a:p>
            <a:fld id="{4606888C-FC65-45AF-90BB-7CC50F4F7D71}" type="datetime1">
              <a:rPr lang="en-US" smtClean="0"/>
              <a:t>10/2/2017</a:t>
            </a:fld>
            <a:endParaRPr lang="en-US" dirty="0"/>
          </a:p>
        </p:txBody>
      </p:sp>
    </p:spTree>
    <p:extLst>
      <p:ext uri="{BB962C8B-B14F-4D97-AF65-F5344CB8AC3E}">
        <p14:creationId xmlns:p14="http://schemas.microsoft.com/office/powerpoint/2010/main" val="571818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382588"/>
            <a:ext cx="5381625" cy="4037012"/>
          </a:xfrm>
        </p:spPr>
      </p:sp>
      <p:sp>
        <p:nvSpPr>
          <p:cNvPr id="3" name="Notes Placeholder 2"/>
          <p:cNvSpPr>
            <a:spLocks noGrp="1"/>
          </p:cNvSpPr>
          <p:nvPr>
            <p:ph type="body" idx="1"/>
          </p:nvPr>
        </p:nvSpPr>
        <p:spPr>
          <a:xfrm>
            <a:off x="685800" y="4572000"/>
            <a:ext cx="5608320" cy="4183380"/>
          </a:xfrm>
        </p:spPr>
        <p:txBody>
          <a:bodyPr>
            <a:noAutofit/>
          </a:bodyPr>
          <a:lstStyle/>
          <a:p>
            <a:endParaRPr lang="en-US" sz="1600" dirty="0"/>
          </a:p>
        </p:txBody>
      </p:sp>
      <p:sp>
        <p:nvSpPr>
          <p:cNvPr id="4" name="Slide Number Placeholder 3"/>
          <p:cNvSpPr>
            <a:spLocks noGrp="1"/>
          </p:cNvSpPr>
          <p:nvPr>
            <p:ph type="sldNum" sz="quarter" idx="10"/>
          </p:nvPr>
        </p:nvSpPr>
        <p:spPr/>
        <p:txBody>
          <a:bodyPr/>
          <a:lstStyle/>
          <a:p>
            <a:fld id="{969CCB4C-97F5-4E54-BE93-7AFFC7BC02A7}" type="slidenum">
              <a:rPr lang="en-US" smtClean="0"/>
              <a:pPr/>
              <a:t>10</a:t>
            </a:fld>
            <a:endParaRPr lang="en-US" dirty="0"/>
          </a:p>
        </p:txBody>
      </p:sp>
      <p:sp>
        <p:nvSpPr>
          <p:cNvPr id="5" name="Date Placeholder 4"/>
          <p:cNvSpPr>
            <a:spLocks noGrp="1"/>
          </p:cNvSpPr>
          <p:nvPr>
            <p:ph type="dt" idx="11"/>
          </p:nvPr>
        </p:nvSpPr>
        <p:spPr/>
        <p:txBody>
          <a:bodyPr/>
          <a:lstStyle/>
          <a:p>
            <a:fld id="{0DC26977-D8D2-4C6A-A6EA-4B4A054A8CCF}" type="datetime1">
              <a:rPr lang="en-US" smtClean="0"/>
              <a:t>10/2/2017</a:t>
            </a:fld>
            <a:endParaRPr lang="en-US" dirty="0"/>
          </a:p>
        </p:txBody>
      </p:sp>
    </p:spTree>
    <p:extLst>
      <p:ext uri="{BB962C8B-B14F-4D97-AF65-F5344CB8AC3E}">
        <p14:creationId xmlns:p14="http://schemas.microsoft.com/office/powerpoint/2010/main" val="3640134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400" dirty="0"/>
              <a:t>Reimbursement is based on the number of meals served and claimed by site ONLY.  Therefore, it is critical that site personnel and monitors understand the importance of accurate point-of-service meal counts. Meal counts should represent only the number of meals actually served to children. Only complete meals served to eligible children can be claimed for reimbursement. </a:t>
            </a:r>
          </a:p>
          <a:p>
            <a:endParaRPr lang="en-US" sz="1400" dirty="0"/>
          </a:p>
          <a:p>
            <a:r>
              <a:rPr lang="en-US" sz="1400" dirty="0"/>
              <a:t>Meals must be counted at the actual point-of-service, which is preferably at the end of the serving line or when the sack lunch is handed to the child, to ensure that an accurate count of meals served is obtained and reported. </a:t>
            </a:r>
          </a:p>
          <a:p>
            <a:endParaRPr lang="en-US" sz="1400" dirty="0"/>
          </a:p>
          <a:p>
            <a:r>
              <a:rPr lang="en-US" sz="1400" dirty="0"/>
              <a:t>Counting meals at the point-of-service also allows site personnel to ensure that only complete meals are served. You will find the Daily Meal Count form in the Administrative Guide (Attachment 18). </a:t>
            </a:r>
          </a:p>
        </p:txBody>
      </p:sp>
      <p:sp>
        <p:nvSpPr>
          <p:cNvPr id="4" name="Slide Number Placeholder 3"/>
          <p:cNvSpPr>
            <a:spLocks noGrp="1"/>
          </p:cNvSpPr>
          <p:nvPr>
            <p:ph type="sldNum" sz="quarter" idx="10"/>
          </p:nvPr>
        </p:nvSpPr>
        <p:spPr/>
        <p:txBody>
          <a:bodyPr/>
          <a:lstStyle/>
          <a:p>
            <a:fld id="{969CCB4C-97F5-4E54-BE93-7AFFC7BC02A7}" type="slidenum">
              <a:rPr lang="en-US" smtClean="0"/>
              <a:pPr/>
              <a:t>11</a:t>
            </a:fld>
            <a:endParaRPr lang="en-US" dirty="0"/>
          </a:p>
        </p:txBody>
      </p:sp>
      <p:sp>
        <p:nvSpPr>
          <p:cNvPr id="5" name="Date Placeholder 4"/>
          <p:cNvSpPr>
            <a:spLocks noGrp="1"/>
          </p:cNvSpPr>
          <p:nvPr>
            <p:ph type="dt" idx="11"/>
          </p:nvPr>
        </p:nvSpPr>
        <p:spPr/>
        <p:txBody>
          <a:bodyPr/>
          <a:lstStyle/>
          <a:p>
            <a:fld id="{2B5B33B3-BC62-4A61-82D7-958D38C5D3AE}" type="datetime1">
              <a:rPr lang="en-US" smtClean="0"/>
              <a:t>10/2/2017</a:t>
            </a:fld>
            <a:endParaRPr lang="en-US" dirty="0"/>
          </a:p>
        </p:txBody>
      </p:sp>
    </p:spTree>
    <p:extLst>
      <p:ext uri="{BB962C8B-B14F-4D97-AF65-F5344CB8AC3E}">
        <p14:creationId xmlns:p14="http://schemas.microsoft.com/office/powerpoint/2010/main" val="1517391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457202" y="4415790"/>
            <a:ext cx="6248400" cy="4728210"/>
          </a:xfrm>
        </p:spPr>
        <p:txBody>
          <a:bodyPr>
            <a:noAutofit/>
          </a:bodyPr>
          <a:lstStyle/>
          <a:p>
            <a:pPr eaLnBrk="1" hangingPunct="1"/>
            <a:r>
              <a:rPr lang="en-US" sz="1400" dirty="0">
                <a:cs typeface="Arial" charset="0"/>
              </a:rPr>
              <a:t>Over the years, we have found five ingredients for a successful program.  </a:t>
            </a:r>
          </a:p>
          <a:p>
            <a:pPr eaLnBrk="1" hangingPunct="1"/>
            <a:r>
              <a:rPr lang="en-US" sz="1400" dirty="0">
                <a:cs typeface="Arial" charset="0"/>
              </a:rPr>
              <a:t>Have creative activities for kids and teens.  The meal is often not enough to draw children to a site.  However, add one or two meals to your recreation program and you have a winning combination.  </a:t>
            </a:r>
          </a:p>
          <a:p>
            <a:pPr eaLnBrk="1" hangingPunct="1"/>
            <a:r>
              <a:rPr lang="en-US" sz="1400" dirty="0">
                <a:cs typeface="Arial" charset="0"/>
              </a:rPr>
              <a:t>Partnerships are becoming more important as funding for children’s programs continues to decrease. There may already be an established program in your community that could serve a breakfast when children arrive and lunch before they leave.  </a:t>
            </a:r>
          </a:p>
          <a:p>
            <a:pPr eaLnBrk="1" hangingPunct="1"/>
            <a:r>
              <a:rPr lang="en-US" sz="1400" dirty="0">
                <a:cs typeface="Arial" charset="0"/>
              </a:rPr>
              <a:t>Involve parents whenever you can.  Parents often know the community and the neighborhood children very well and are often your best source of information.  </a:t>
            </a:r>
          </a:p>
          <a:p>
            <a:pPr eaLnBrk="1" hangingPunct="1"/>
            <a:r>
              <a:rPr lang="en-US" sz="1400" dirty="0">
                <a:cs typeface="Arial" charset="0"/>
              </a:rPr>
              <a:t>Be resourceful and innovative, looking for opportunities, especially unlikely ones.  For instance, in rural Nebraska, a sponsor was having difficulty finding a meal vendor.  They approached a local hospital that was </a:t>
            </a:r>
            <a:r>
              <a:rPr lang="en-US" sz="1400" i="1" dirty="0">
                <a:cs typeface="Arial" charset="0"/>
              </a:rPr>
              <a:t>very</a:t>
            </a:r>
            <a:r>
              <a:rPr lang="en-US" sz="1400" dirty="0">
                <a:cs typeface="Arial" charset="0"/>
              </a:rPr>
              <a:t> interested and needed very little technical assistance on how to  serve nutritious meals.   </a:t>
            </a:r>
            <a:endParaRPr lang="en-US" sz="1400" dirty="0"/>
          </a:p>
          <a:p>
            <a:pPr eaLnBrk="1" hangingPunct="1"/>
            <a:r>
              <a:rPr lang="en-US" sz="1400" dirty="0"/>
              <a:t>Above all, you need to find a local champion, especially in rural areas.  This is someone who will go the extra mile to get the job done.  This person needs to know and understand that starting a program, especially in a rural area, may be difficult at first, but that his/her hard work will pay off in the end.  Local champions are creative, innovative, and self starters.  Every community has a few local champions, you just need to find them!!  </a:t>
            </a:r>
          </a:p>
        </p:txBody>
      </p:sp>
      <p:sp>
        <p:nvSpPr>
          <p:cNvPr id="4" name="Slide Number Placeholder 3"/>
          <p:cNvSpPr>
            <a:spLocks noGrp="1"/>
          </p:cNvSpPr>
          <p:nvPr>
            <p:ph type="sldNum" sz="quarter" idx="10"/>
          </p:nvPr>
        </p:nvSpPr>
        <p:spPr/>
        <p:txBody>
          <a:bodyPr/>
          <a:lstStyle/>
          <a:p>
            <a:fld id="{969CCB4C-97F5-4E54-BE93-7AFFC7BC02A7}" type="slidenum">
              <a:rPr lang="en-US" smtClean="0"/>
              <a:pPr/>
              <a:t>12</a:t>
            </a:fld>
            <a:endParaRPr lang="en-US" dirty="0"/>
          </a:p>
        </p:txBody>
      </p:sp>
      <p:sp>
        <p:nvSpPr>
          <p:cNvPr id="5" name="Date Placeholder 4"/>
          <p:cNvSpPr>
            <a:spLocks noGrp="1"/>
          </p:cNvSpPr>
          <p:nvPr>
            <p:ph type="dt" idx="11"/>
          </p:nvPr>
        </p:nvSpPr>
        <p:spPr/>
        <p:txBody>
          <a:bodyPr/>
          <a:lstStyle/>
          <a:p>
            <a:fld id="{1737DB6B-006D-4C23-9C22-39FE8F8E2B4A}" type="datetime1">
              <a:rPr lang="en-US" smtClean="0"/>
              <a:t>10/2/2017</a:t>
            </a:fld>
            <a:endParaRPr lang="en-US" dirty="0"/>
          </a:p>
        </p:txBody>
      </p:sp>
    </p:spTree>
    <p:extLst>
      <p:ext uri="{BB962C8B-B14F-4D97-AF65-F5344CB8AC3E}">
        <p14:creationId xmlns:p14="http://schemas.microsoft.com/office/powerpoint/2010/main" val="180319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a:t>Web-sites and phone numbers that may be of assistance to you as you make your plans for </a:t>
            </a:r>
            <a:r>
              <a:rPr lang="en-US" sz="1600"/>
              <a:t>the summer.  </a:t>
            </a:r>
            <a:endParaRPr lang="en-US" sz="1600" dirty="0"/>
          </a:p>
        </p:txBody>
      </p:sp>
      <p:sp>
        <p:nvSpPr>
          <p:cNvPr id="4" name="Slide Number Placeholder 3"/>
          <p:cNvSpPr>
            <a:spLocks noGrp="1"/>
          </p:cNvSpPr>
          <p:nvPr>
            <p:ph type="sldNum" sz="quarter" idx="10"/>
          </p:nvPr>
        </p:nvSpPr>
        <p:spPr/>
        <p:txBody>
          <a:bodyPr/>
          <a:lstStyle/>
          <a:p>
            <a:fld id="{969CCB4C-97F5-4E54-BE93-7AFFC7BC02A7}" type="slidenum">
              <a:rPr lang="en-US" smtClean="0"/>
              <a:pPr/>
              <a:t>13</a:t>
            </a:fld>
            <a:endParaRPr lang="en-US" dirty="0"/>
          </a:p>
        </p:txBody>
      </p:sp>
      <p:sp>
        <p:nvSpPr>
          <p:cNvPr id="5" name="Date Placeholder 4"/>
          <p:cNvSpPr>
            <a:spLocks noGrp="1"/>
          </p:cNvSpPr>
          <p:nvPr>
            <p:ph type="dt" idx="11"/>
          </p:nvPr>
        </p:nvSpPr>
        <p:spPr/>
        <p:txBody>
          <a:bodyPr/>
          <a:lstStyle/>
          <a:p>
            <a:fld id="{7F8E0000-D871-4EB6-8E3F-2301810627B8}" type="datetime1">
              <a:rPr lang="en-US" smtClean="0"/>
              <a:t>10/2/2017</a:t>
            </a:fld>
            <a:endParaRPr lang="en-US" dirty="0"/>
          </a:p>
        </p:txBody>
      </p:sp>
    </p:spTree>
    <p:extLst>
      <p:ext uri="{BB962C8B-B14F-4D97-AF65-F5344CB8AC3E}">
        <p14:creationId xmlns:p14="http://schemas.microsoft.com/office/powerpoint/2010/main" val="4192866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9CCB4C-97F5-4E54-BE93-7AFFC7BC02A7}" type="slidenum">
              <a:rPr lang="en-US" smtClean="0"/>
              <a:pPr/>
              <a:t>14</a:t>
            </a:fld>
            <a:endParaRPr lang="en-US" dirty="0"/>
          </a:p>
        </p:txBody>
      </p:sp>
      <p:sp>
        <p:nvSpPr>
          <p:cNvPr id="5" name="Date Placeholder 4"/>
          <p:cNvSpPr>
            <a:spLocks noGrp="1"/>
          </p:cNvSpPr>
          <p:nvPr>
            <p:ph type="dt" idx="11"/>
          </p:nvPr>
        </p:nvSpPr>
        <p:spPr/>
        <p:txBody>
          <a:bodyPr/>
          <a:lstStyle/>
          <a:p>
            <a:fld id="{5D6A424E-2E53-4320-9583-86441754B4D8}" type="datetime1">
              <a:rPr lang="en-US" smtClean="0"/>
              <a:t>10/2/2017</a:t>
            </a:fld>
            <a:endParaRPr lang="en-US" dirty="0"/>
          </a:p>
        </p:txBody>
      </p:sp>
    </p:spTree>
    <p:extLst>
      <p:ext uri="{BB962C8B-B14F-4D97-AF65-F5344CB8AC3E}">
        <p14:creationId xmlns:p14="http://schemas.microsoft.com/office/powerpoint/2010/main" val="1866331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2400" dirty="0">
              <a:latin typeface="Aharoni" pitchFamily="2" charset="-79"/>
              <a:cs typeface="Aharoni" pitchFamily="2" charset="-79"/>
            </a:endParaRPr>
          </a:p>
        </p:txBody>
      </p:sp>
      <p:sp>
        <p:nvSpPr>
          <p:cNvPr id="4" name="Slide Number Placeholder 3"/>
          <p:cNvSpPr>
            <a:spLocks noGrp="1"/>
          </p:cNvSpPr>
          <p:nvPr>
            <p:ph type="sldNum" sz="quarter" idx="10"/>
          </p:nvPr>
        </p:nvSpPr>
        <p:spPr/>
        <p:txBody>
          <a:bodyPr/>
          <a:lstStyle/>
          <a:p>
            <a:fld id="{969CCB4C-97F5-4E54-BE93-7AFFC7BC02A7}" type="slidenum">
              <a:rPr lang="en-US" smtClean="0"/>
              <a:pPr/>
              <a:t>15</a:t>
            </a:fld>
            <a:endParaRPr lang="en-US" dirty="0"/>
          </a:p>
        </p:txBody>
      </p:sp>
      <p:sp>
        <p:nvSpPr>
          <p:cNvPr id="5" name="Date Placeholder 4"/>
          <p:cNvSpPr>
            <a:spLocks noGrp="1"/>
          </p:cNvSpPr>
          <p:nvPr>
            <p:ph type="dt" idx="11"/>
          </p:nvPr>
        </p:nvSpPr>
        <p:spPr/>
        <p:txBody>
          <a:bodyPr/>
          <a:lstStyle/>
          <a:p>
            <a:fld id="{1119B421-9831-4928-8016-5EBD01BB3F41}" type="datetime1">
              <a:rPr lang="en-US" smtClean="0"/>
              <a:t>10/2/2017</a:t>
            </a:fld>
            <a:endParaRPr lang="en-US" dirty="0"/>
          </a:p>
        </p:txBody>
      </p:sp>
    </p:spTree>
    <p:extLst>
      <p:ext uri="{BB962C8B-B14F-4D97-AF65-F5344CB8AC3E}">
        <p14:creationId xmlns:p14="http://schemas.microsoft.com/office/powerpoint/2010/main" val="191552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a:t>The Summer Food Service Program provides free nutritious meals to children in mostly low-income areas.  </a:t>
            </a:r>
          </a:p>
          <a:p>
            <a:endParaRPr lang="en-US" sz="1600" dirty="0"/>
          </a:p>
          <a:p>
            <a:r>
              <a:rPr lang="en-US" sz="1600" dirty="0"/>
              <a:t>Participating children must be 18 years of age or younger.  </a:t>
            </a:r>
          </a:p>
          <a:p>
            <a:endParaRPr lang="en-US" sz="1600" dirty="0"/>
          </a:p>
          <a:p>
            <a:r>
              <a:rPr lang="en-US" sz="1600" dirty="0"/>
              <a:t>The summer program operates when school is not in session, typically from the end of the school year in late May or early June, until school resumes, usually late August or early September. </a:t>
            </a:r>
          </a:p>
          <a:p>
            <a:endParaRPr lang="en-US" sz="1600" dirty="0"/>
          </a:p>
          <a:p>
            <a:r>
              <a:rPr lang="en-US" sz="1600" dirty="0"/>
              <a:t>The Summer Food Service Program is Federally funded but is administered by a State agency, generally the Department of Education, Child Nutrition.  </a:t>
            </a:r>
          </a:p>
          <a:p>
            <a:endParaRPr lang="en-US" sz="1600" dirty="0"/>
          </a:p>
        </p:txBody>
      </p:sp>
      <p:sp>
        <p:nvSpPr>
          <p:cNvPr id="4" name="Slide Number Placeholder 3"/>
          <p:cNvSpPr>
            <a:spLocks noGrp="1"/>
          </p:cNvSpPr>
          <p:nvPr>
            <p:ph type="sldNum" sz="quarter" idx="10"/>
          </p:nvPr>
        </p:nvSpPr>
        <p:spPr/>
        <p:txBody>
          <a:bodyPr/>
          <a:lstStyle/>
          <a:p>
            <a:fld id="{969CCB4C-97F5-4E54-BE93-7AFFC7BC02A7}" type="slidenum">
              <a:rPr lang="en-US" smtClean="0"/>
              <a:pPr/>
              <a:t>2</a:t>
            </a:fld>
            <a:endParaRPr lang="en-US" dirty="0"/>
          </a:p>
        </p:txBody>
      </p:sp>
      <p:sp>
        <p:nvSpPr>
          <p:cNvPr id="5" name="Date Placeholder 4"/>
          <p:cNvSpPr>
            <a:spLocks noGrp="1"/>
          </p:cNvSpPr>
          <p:nvPr>
            <p:ph type="dt" idx="11"/>
          </p:nvPr>
        </p:nvSpPr>
        <p:spPr/>
        <p:txBody>
          <a:bodyPr/>
          <a:lstStyle/>
          <a:p>
            <a:fld id="{F018F65B-87A1-4300-A099-AD4E8F60697F}" type="datetime1">
              <a:rPr lang="en-US" smtClean="0"/>
              <a:t>10/2/2017</a:t>
            </a:fld>
            <a:endParaRPr lang="en-US" dirty="0"/>
          </a:p>
        </p:txBody>
      </p:sp>
    </p:spTree>
    <p:extLst>
      <p:ext uri="{BB962C8B-B14F-4D97-AF65-F5344CB8AC3E}">
        <p14:creationId xmlns:p14="http://schemas.microsoft.com/office/powerpoint/2010/main" val="2524128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a:t>Several types of organizations can be sponsors of the SFSP.  They include such groups as:</a:t>
            </a:r>
          </a:p>
          <a:p>
            <a:endParaRPr lang="en-US" sz="1600" dirty="0"/>
          </a:p>
          <a:p>
            <a:pPr>
              <a:buFontTx/>
              <a:buChar char="•"/>
            </a:pPr>
            <a:r>
              <a:rPr lang="en-US" sz="1600" dirty="0"/>
              <a:t>Community and Faith-based organizations</a:t>
            </a:r>
          </a:p>
          <a:p>
            <a:pPr>
              <a:buFontTx/>
              <a:buChar char="•"/>
            </a:pPr>
            <a:r>
              <a:rPr lang="en-US" sz="1600" dirty="0"/>
              <a:t>Private non-profit organizations</a:t>
            </a:r>
          </a:p>
          <a:p>
            <a:pPr>
              <a:buFontTx/>
              <a:buChar char="•"/>
            </a:pPr>
            <a:r>
              <a:rPr lang="en-US" sz="1600" dirty="0"/>
              <a:t>Local governments </a:t>
            </a:r>
          </a:p>
          <a:p>
            <a:pPr>
              <a:buFontTx/>
              <a:buChar char="•"/>
            </a:pPr>
            <a:r>
              <a:rPr lang="en-US" sz="1600" dirty="0"/>
              <a:t>School systems</a:t>
            </a:r>
          </a:p>
          <a:p>
            <a:pPr>
              <a:buFontTx/>
              <a:buChar char="•"/>
            </a:pPr>
            <a:r>
              <a:rPr lang="en-US" sz="1600" dirty="0"/>
              <a:t>Upward Bound</a:t>
            </a:r>
          </a:p>
          <a:p>
            <a:pPr>
              <a:buFontTx/>
              <a:buChar char="•"/>
            </a:pPr>
            <a:r>
              <a:rPr lang="en-US" sz="1600" dirty="0"/>
              <a:t>Migrant centers, and </a:t>
            </a:r>
          </a:p>
          <a:p>
            <a:pPr>
              <a:buFontTx/>
              <a:buChar char="•"/>
            </a:pPr>
            <a:r>
              <a:rPr lang="en-US" sz="1600" dirty="0"/>
              <a:t>Tribal organizations/reservations</a:t>
            </a:r>
          </a:p>
          <a:p>
            <a:pPr>
              <a:buFontTx/>
              <a:buChar char="•"/>
            </a:pPr>
            <a:r>
              <a:rPr lang="en-US" sz="1600" dirty="0"/>
              <a:t>Camps</a:t>
            </a:r>
          </a:p>
          <a:p>
            <a:endParaRPr lang="en-US" sz="1600" dirty="0"/>
          </a:p>
        </p:txBody>
      </p:sp>
      <p:sp>
        <p:nvSpPr>
          <p:cNvPr id="4" name="Slide Number Placeholder 3"/>
          <p:cNvSpPr>
            <a:spLocks noGrp="1"/>
          </p:cNvSpPr>
          <p:nvPr>
            <p:ph type="sldNum" sz="quarter" idx="10"/>
          </p:nvPr>
        </p:nvSpPr>
        <p:spPr/>
        <p:txBody>
          <a:bodyPr/>
          <a:lstStyle/>
          <a:p>
            <a:fld id="{969CCB4C-97F5-4E54-BE93-7AFFC7BC02A7}" type="slidenum">
              <a:rPr lang="en-US" smtClean="0"/>
              <a:pPr/>
              <a:t>3</a:t>
            </a:fld>
            <a:endParaRPr lang="en-US" dirty="0"/>
          </a:p>
        </p:txBody>
      </p:sp>
      <p:sp>
        <p:nvSpPr>
          <p:cNvPr id="5" name="Date Placeholder 4"/>
          <p:cNvSpPr>
            <a:spLocks noGrp="1"/>
          </p:cNvSpPr>
          <p:nvPr>
            <p:ph type="dt" idx="11"/>
          </p:nvPr>
        </p:nvSpPr>
        <p:spPr/>
        <p:txBody>
          <a:bodyPr/>
          <a:lstStyle/>
          <a:p>
            <a:fld id="{5D70660E-1EB7-4FE7-9E9D-1F5490A4319D}" type="datetime1">
              <a:rPr lang="en-US" smtClean="0"/>
              <a:t>10/2/2017</a:t>
            </a:fld>
            <a:endParaRPr lang="en-US" dirty="0"/>
          </a:p>
        </p:txBody>
      </p:sp>
    </p:spTree>
    <p:extLst>
      <p:ext uri="{BB962C8B-B14F-4D97-AF65-F5344CB8AC3E}">
        <p14:creationId xmlns:p14="http://schemas.microsoft.com/office/powerpoint/2010/main" val="137078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81000"/>
            <a:ext cx="4649788" cy="3486150"/>
          </a:xfrm>
        </p:spPr>
      </p:sp>
      <p:sp>
        <p:nvSpPr>
          <p:cNvPr id="3" name="Notes Placeholder 2"/>
          <p:cNvSpPr>
            <a:spLocks noGrp="1"/>
          </p:cNvSpPr>
          <p:nvPr>
            <p:ph type="body" idx="1"/>
          </p:nvPr>
        </p:nvSpPr>
        <p:spPr>
          <a:xfrm>
            <a:off x="304800" y="3962400"/>
            <a:ext cx="6477000" cy="5181600"/>
          </a:xfrm>
        </p:spPr>
        <p:txBody>
          <a:bodyPr>
            <a:noAutofit/>
          </a:bodyPr>
          <a:lstStyle/>
          <a:p>
            <a:r>
              <a:rPr lang="en-US" sz="1600" dirty="0">
                <a:ea typeface="Arial Black" pitchFamily="34" charset="0"/>
                <a:cs typeface="Arial Black" pitchFamily="34" charset="0"/>
              </a:rPr>
              <a:t>As stated earlier, the SFSP provides free and nutrition meals for children in mostly low income areas.  Eligibility of the sponsor must be documented through Area Eligibility or Household Income application data.  Two primary sources of data that may be used to determine whether the area is eligible, are </a:t>
            </a:r>
            <a:r>
              <a:rPr lang="en-US" sz="1600" u="sng" dirty="0">
                <a:ea typeface="Arial Black" pitchFamily="34" charset="0"/>
                <a:cs typeface="Arial Black" pitchFamily="34" charset="0"/>
              </a:rPr>
              <a:t>school data or census data</a:t>
            </a:r>
            <a:r>
              <a:rPr lang="en-US" sz="1600" dirty="0">
                <a:ea typeface="Arial Black" pitchFamily="34" charset="0"/>
                <a:cs typeface="Arial Black" pitchFamily="34" charset="0"/>
              </a:rPr>
              <a:t>. </a:t>
            </a:r>
          </a:p>
          <a:p>
            <a:r>
              <a:rPr lang="en-US" sz="1600" b="1" dirty="0">
                <a:ea typeface="Arial Black" pitchFamily="34" charset="0"/>
                <a:cs typeface="Arial Black" pitchFamily="34" charset="0"/>
              </a:rPr>
              <a:t>Area Eligibility</a:t>
            </a:r>
            <a:r>
              <a:rPr lang="en-US" sz="1600" dirty="0">
                <a:ea typeface="Arial Black" pitchFamily="34" charset="0"/>
                <a:cs typeface="Arial Black" pitchFamily="34" charset="0"/>
              </a:rPr>
              <a:t> is when the area to be served has 50% or more of the children in the SCHOOL service area qualifying for free/reduced price school meals.  This information can be obtained by using school enrollment data or census data.  </a:t>
            </a:r>
          </a:p>
          <a:p>
            <a:r>
              <a:rPr lang="en-US" sz="1600" b="1" dirty="0">
                <a:ea typeface="Arial Black" pitchFamily="34" charset="0"/>
                <a:cs typeface="Arial Black" pitchFamily="34" charset="0"/>
              </a:rPr>
              <a:t>Household Income Applications  </a:t>
            </a:r>
            <a:r>
              <a:rPr lang="en-US" sz="1600" dirty="0">
                <a:ea typeface="Arial Black" pitchFamily="34" charset="0"/>
                <a:cs typeface="Arial Black" pitchFamily="34" charset="0"/>
              </a:rPr>
              <a:t>is another means of establishing eligibility that being, to obtain an application from each household represented in the program.  Once applications are obtained, 50% or greater must be eligible for free/reduced price meal benefits.  </a:t>
            </a:r>
            <a:endParaRPr lang="en-US" sz="1600" b="1" dirty="0">
              <a:ea typeface="Arial Black" pitchFamily="34" charset="0"/>
              <a:cs typeface="Arial Black" pitchFamily="34" charset="0"/>
            </a:endParaRPr>
          </a:p>
          <a:p>
            <a:endParaRPr lang="en-US" sz="1600" dirty="0">
              <a:ea typeface="Arial Black" pitchFamily="34" charset="0"/>
              <a:cs typeface="Arial Black" pitchFamily="34" charset="0"/>
            </a:endParaRPr>
          </a:p>
        </p:txBody>
      </p:sp>
      <p:sp>
        <p:nvSpPr>
          <p:cNvPr id="4" name="Slide Number Placeholder 3"/>
          <p:cNvSpPr>
            <a:spLocks noGrp="1"/>
          </p:cNvSpPr>
          <p:nvPr>
            <p:ph type="sldNum" sz="quarter" idx="10"/>
          </p:nvPr>
        </p:nvSpPr>
        <p:spPr/>
        <p:txBody>
          <a:bodyPr/>
          <a:lstStyle/>
          <a:p>
            <a:fld id="{969CCB4C-97F5-4E54-BE93-7AFFC7BC02A7}" type="slidenum">
              <a:rPr lang="en-US" smtClean="0"/>
              <a:pPr/>
              <a:t>4</a:t>
            </a:fld>
            <a:endParaRPr lang="en-US" dirty="0"/>
          </a:p>
        </p:txBody>
      </p:sp>
      <p:sp>
        <p:nvSpPr>
          <p:cNvPr id="5" name="Date Placeholder 4"/>
          <p:cNvSpPr>
            <a:spLocks noGrp="1"/>
          </p:cNvSpPr>
          <p:nvPr>
            <p:ph type="dt" idx="11"/>
          </p:nvPr>
        </p:nvSpPr>
        <p:spPr/>
        <p:txBody>
          <a:bodyPr/>
          <a:lstStyle/>
          <a:p>
            <a:fld id="{5A02DFF1-8187-4764-B4F3-6089F00F5689}" type="datetime1">
              <a:rPr lang="en-US" smtClean="0"/>
              <a:t>10/2/2017</a:t>
            </a:fld>
            <a:endParaRPr lang="en-US" dirty="0"/>
          </a:p>
        </p:txBody>
      </p:sp>
    </p:spTree>
    <p:extLst>
      <p:ext uri="{BB962C8B-B14F-4D97-AF65-F5344CB8AC3E}">
        <p14:creationId xmlns:p14="http://schemas.microsoft.com/office/powerpoint/2010/main" val="1979980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81000"/>
            <a:ext cx="4649788" cy="3486150"/>
          </a:xfrm>
        </p:spPr>
      </p:sp>
      <p:sp>
        <p:nvSpPr>
          <p:cNvPr id="3" name="Notes Placeholder 2"/>
          <p:cNvSpPr>
            <a:spLocks noGrp="1"/>
          </p:cNvSpPr>
          <p:nvPr>
            <p:ph type="body" idx="1"/>
          </p:nvPr>
        </p:nvSpPr>
        <p:spPr>
          <a:xfrm>
            <a:off x="304800" y="4038600"/>
            <a:ext cx="6477000" cy="4876800"/>
          </a:xfrm>
        </p:spPr>
        <p:txBody>
          <a:bodyPr>
            <a:noAutofit/>
          </a:bodyPr>
          <a:lstStyle/>
          <a:p>
            <a:r>
              <a:rPr lang="en-US" sz="1300" dirty="0"/>
              <a:t>There are three common types of sites: </a:t>
            </a:r>
          </a:p>
          <a:p>
            <a:r>
              <a:rPr lang="en-US" sz="1300" b="1" dirty="0"/>
              <a:t>OPEN SITES: </a:t>
            </a:r>
            <a:r>
              <a:rPr lang="en-US" sz="1300" dirty="0"/>
              <a:t>sites where most sponsors establish eligibility on “need and openness.” If a site is located in a needy area, which is where 50% or more of the children residing in the area are eligible for free or reduced-price school meals, and meals are made available to all children in the area on a first-come, first-serve basis.  These sites are considered “open”. </a:t>
            </a:r>
          </a:p>
          <a:p>
            <a:r>
              <a:rPr lang="en-US" sz="1300" b="1" dirty="0"/>
              <a:t>Open restricted </a:t>
            </a:r>
            <a:r>
              <a:rPr lang="en-US" sz="1300" dirty="0"/>
              <a:t>is where the sponsor would normally operate an Open site but must restrict numbers for reasons of space, security, safety or control.  </a:t>
            </a:r>
          </a:p>
          <a:p>
            <a:r>
              <a:rPr lang="en-US" sz="1300" b="1" dirty="0"/>
              <a:t>Closed enrolled sites </a:t>
            </a:r>
            <a:r>
              <a:rPr lang="en-US" sz="1300" dirty="0"/>
              <a:t>are usually established where: an identified group of needy children live in a “pocket of poverty”, or identified low-income children are transported to a congregate meal site that is located in an area with less than 50% eligible children; or where a program provides recreational, cultural, religious, or other types of organized activities for a specific group of children. These types of sites are open only to enrolled children or to an identified group of children, as opposed to the community at large. </a:t>
            </a:r>
          </a:p>
          <a:p>
            <a:r>
              <a:rPr lang="en-US" sz="1300" b="1" dirty="0"/>
              <a:t>Camps</a:t>
            </a:r>
            <a:r>
              <a:rPr lang="en-US" sz="1300" dirty="0"/>
              <a:t> can be residential or nonresidential day camps which offer regularly scheduled food service as part of an organized program for enrolled children. In </a:t>
            </a:r>
            <a:r>
              <a:rPr lang="en-US" sz="1300" b="1" dirty="0"/>
              <a:t>residential</a:t>
            </a:r>
            <a:r>
              <a:rPr lang="en-US" sz="1300" dirty="0"/>
              <a:t> camps, participants spend the duration of the organized program in a 24-hour supervised care setting and receive a regularly scheduled food service as part of the program. Sponsors of </a:t>
            </a:r>
            <a:r>
              <a:rPr lang="en-US" sz="1300" b="1" dirty="0"/>
              <a:t>nonresidential </a:t>
            </a:r>
            <a:r>
              <a:rPr lang="en-US" sz="1300" dirty="0"/>
              <a:t>camp sites must offer a continuous schedule of organized cultural or recreational programs for enrolled children between meal services.   Unlike the other types of sites, sponsors of both residential and nonresidential camps do not have to establish area eligibility. However, they must collect and maintain individual income eligibility forms. Camps are reimbursed only for those enrolled children who meet the free and/or reduced price eligibility standards. </a:t>
            </a:r>
          </a:p>
        </p:txBody>
      </p:sp>
      <p:sp>
        <p:nvSpPr>
          <p:cNvPr id="4" name="Slide Number Placeholder 3"/>
          <p:cNvSpPr>
            <a:spLocks noGrp="1"/>
          </p:cNvSpPr>
          <p:nvPr>
            <p:ph type="sldNum" sz="quarter" idx="10"/>
          </p:nvPr>
        </p:nvSpPr>
        <p:spPr/>
        <p:txBody>
          <a:bodyPr/>
          <a:lstStyle/>
          <a:p>
            <a:fld id="{969CCB4C-97F5-4E54-BE93-7AFFC7BC02A7}" type="slidenum">
              <a:rPr lang="en-US" smtClean="0"/>
              <a:pPr/>
              <a:t>5</a:t>
            </a:fld>
            <a:endParaRPr lang="en-US" dirty="0"/>
          </a:p>
        </p:txBody>
      </p:sp>
      <p:sp>
        <p:nvSpPr>
          <p:cNvPr id="5" name="Date Placeholder 4"/>
          <p:cNvSpPr>
            <a:spLocks noGrp="1"/>
          </p:cNvSpPr>
          <p:nvPr>
            <p:ph type="dt" idx="11"/>
          </p:nvPr>
        </p:nvSpPr>
        <p:spPr/>
        <p:txBody>
          <a:bodyPr/>
          <a:lstStyle/>
          <a:p>
            <a:fld id="{11ED3574-95D2-41AE-9990-B4853804E027}" type="datetime1">
              <a:rPr lang="en-US" smtClean="0"/>
              <a:t>10/2/2017</a:t>
            </a:fld>
            <a:endParaRPr lang="en-US" dirty="0"/>
          </a:p>
        </p:txBody>
      </p:sp>
    </p:spTree>
    <p:extLst>
      <p:ext uri="{BB962C8B-B14F-4D97-AF65-F5344CB8AC3E}">
        <p14:creationId xmlns:p14="http://schemas.microsoft.com/office/powerpoint/2010/main" val="225501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1600" dirty="0" smtClean="0"/>
              <a:t>Open Sites serve</a:t>
            </a:r>
            <a:r>
              <a:rPr lang="en-US" sz="1600" baseline="0" dirty="0" smtClean="0"/>
              <a:t> food at a variety of types of sites</a:t>
            </a:r>
            <a:r>
              <a:rPr lang="en-US" sz="1600" dirty="0" smtClean="0"/>
              <a:t>, </a:t>
            </a:r>
            <a:r>
              <a:rPr lang="en-US" sz="1600" dirty="0"/>
              <a:t>indoors and out-of-doors.  Sites may be located in: parks, swimming pools, apartment complexes, child care centers (if they do not participate in CACFP), community and recreation centers, churches, playgrounds, housing projects, camps, both residential and non-residential, schools, migrant centers, libraries, and just about anywhere there are children.</a:t>
            </a:r>
          </a:p>
          <a:p>
            <a:endParaRPr lang="en-US" sz="1600" dirty="0"/>
          </a:p>
        </p:txBody>
      </p:sp>
      <p:sp>
        <p:nvSpPr>
          <p:cNvPr id="4" name="Slide Number Placeholder 3"/>
          <p:cNvSpPr>
            <a:spLocks noGrp="1"/>
          </p:cNvSpPr>
          <p:nvPr>
            <p:ph type="sldNum" sz="quarter" idx="10"/>
          </p:nvPr>
        </p:nvSpPr>
        <p:spPr/>
        <p:txBody>
          <a:bodyPr/>
          <a:lstStyle/>
          <a:p>
            <a:fld id="{969CCB4C-97F5-4E54-BE93-7AFFC7BC02A7}" type="slidenum">
              <a:rPr lang="en-US" smtClean="0"/>
              <a:pPr/>
              <a:t>6</a:t>
            </a:fld>
            <a:endParaRPr lang="en-US" dirty="0"/>
          </a:p>
        </p:txBody>
      </p:sp>
      <p:sp>
        <p:nvSpPr>
          <p:cNvPr id="5" name="Date Placeholder 4"/>
          <p:cNvSpPr>
            <a:spLocks noGrp="1"/>
          </p:cNvSpPr>
          <p:nvPr>
            <p:ph type="dt" idx="11"/>
          </p:nvPr>
        </p:nvSpPr>
        <p:spPr/>
        <p:txBody>
          <a:bodyPr/>
          <a:lstStyle/>
          <a:p>
            <a:fld id="{9653AA19-AD13-47A0-8985-CFAB1176BA9F}" type="datetime1">
              <a:rPr lang="en-US" smtClean="0"/>
              <a:t>10/2/2017</a:t>
            </a:fld>
            <a:endParaRPr lang="en-US" dirty="0"/>
          </a:p>
        </p:txBody>
      </p:sp>
    </p:spTree>
    <p:extLst>
      <p:ext uri="{BB962C8B-B14F-4D97-AF65-F5344CB8AC3E}">
        <p14:creationId xmlns:p14="http://schemas.microsoft.com/office/powerpoint/2010/main" val="69478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304800" y="4415792"/>
            <a:ext cx="6400800" cy="4575810"/>
          </a:xfrm>
        </p:spPr>
        <p:txBody>
          <a:bodyPr>
            <a:noAutofit/>
          </a:bodyPr>
          <a:lstStyle/>
          <a:p>
            <a:r>
              <a:rPr lang="en-US" sz="1600" dirty="0"/>
              <a:t>One or two meals per child per day are allowed.  Any combination of two meals may be served, except the lunch/supper combination.  Normally, a program will provide a breakfast when the children arrive, then a lunch before the children leave the site.  You can also offer the combination of one meal (breakfast, lunch, or supper) and a snack.  OR, if you prefer, you can only serve one meal a day if you prefer.</a:t>
            </a:r>
          </a:p>
          <a:p>
            <a:endParaRPr lang="en-US" sz="600" dirty="0"/>
          </a:p>
          <a:p>
            <a:r>
              <a:rPr lang="en-US" sz="1600" dirty="0"/>
              <a:t>Meals must meet all USDA standards to be eligible for reimbursement.  We will be looking at meal patterns in a bit.</a:t>
            </a:r>
          </a:p>
        </p:txBody>
      </p:sp>
      <p:sp>
        <p:nvSpPr>
          <p:cNvPr id="4" name="Slide Number Placeholder 3"/>
          <p:cNvSpPr>
            <a:spLocks noGrp="1"/>
          </p:cNvSpPr>
          <p:nvPr>
            <p:ph type="sldNum" sz="quarter" idx="10"/>
          </p:nvPr>
        </p:nvSpPr>
        <p:spPr/>
        <p:txBody>
          <a:bodyPr/>
          <a:lstStyle/>
          <a:p>
            <a:fld id="{969CCB4C-97F5-4E54-BE93-7AFFC7BC02A7}" type="slidenum">
              <a:rPr lang="en-US" smtClean="0"/>
              <a:pPr/>
              <a:t>7</a:t>
            </a:fld>
            <a:endParaRPr lang="en-US" dirty="0"/>
          </a:p>
        </p:txBody>
      </p:sp>
      <p:sp>
        <p:nvSpPr>
          <p:cNvPr id="5" name="Date Placeholder 4"/>
          <p:cNvSpPr>
            <a:spLocks noGrp="1"/>
          </p:cNvSpPr>
          <p:nvPr>
            <p:ph type="dt" idx="11"/>
          </p:nvPr>
        </p:nvSpPr>
        <p:spPr/>
        <p:txBody>
          <a:bodyPr/>
          <a:lstStyle/>
          <a:p>
            <a:fld id="{AAEBAE20-F2ED-43EC-86B2-34BA0CB952FE}" type="datetime1">
              <a:rPr lang="en-US" smtClean="0"/>
              <a:t>10/2/2017</a:t>
            </a:fld>
            <a:endParaRPr lang="en-US" dirty="0"/>
          </a:p>
        </p:txBody>
      </p:sp>
    </p:spTree>
    <p:extLst>
      <p:ext uri="{BB962C8B-B14F-4D97-AF65-F5344CB8AC3E}">
        <p14:creationId xmlns:p14="http://schemas.microsoft.com/office/powerpoint/2010/main" val="3438906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228600"/>
            <a:ext cx="4649788" cy="3486150"/>
          </a:xfrm>
        </p:spPr>
      </p:sp>
      <p:sp>
        <p:nvSpPr>
          <p:cNvPr id="3" name="Notes Placeholder 2"/>
          <p:cNvSpPr>
            <a:spLocks noGrp="1"/>
          </p:cNvSpPr>
          <p:nvPr>
            <p:ph type="body" idx="1"/>
          </p:nvPr>
        </p:nvSpPr>
        <p:spPr>
          <a:xfrm>
            <a:off x="228601" y="3886200"/>
            <a:ext cx="6553200" cy="5181600"/>
          </a:xfrm>
        </p:spPr>
        <p:txBody>
          <a:bodyPr>
            <a:noAutofit/>
          </a:bodyPr>
          <a:lstStyle/>
          <a:p>
            <a:r>
              <a:rPr lang="en-US" sz="1100" dirty="0"/>
              <a:t>Before your application is approved by the State Agency, a sponsor must indicate the method it will use to provide meals to children.  Several factors such as the cost of food, the number of meals required, the type of meal service, the number and types of sites, community dietary preferences, and the facilities available at each site will influence the sponsor’s choice.  </a:t>
            </a:r>
          </a:p>
          <a:p>
            <a:endParaRPr lang="en-US" sz="1100" dirty="0"/>
          </a:p>
          <a:p>
            <a:r>
              <a:rPr lang="en-US" sz="1100" dirty="0"/>
              <a:t>Sponsors may choose from several methods of providing meals.  They may:  prepare and assemble their own meals, obtain meals from a school food authority (vendor), or obtain meals from a food service management company.  NOTE:  If a sponsor choses to obtain meals from a SFA or FSMC, they are considered a “vended sponsor”.</a:t>
            </a:r>
          </a:p>
          <a:p>
            <a:endParaRPr lang="en-US" sz="1100" dirty="0"/>
          </a:p>
          <a:p>
            <a:r>
              <a:rPr lang="en-US" sz="1100" dirty="0"/>
              <a:t>Many sponsors choose to prepare their own meals, which provide them with maximum control over the quality of preparation.  Depending on the facilities available at its sites, a sponsor may prepare meals at each site location or at a central kitchen.  Preparing meals at the site requires that each site have adequate kitchen and storage facilities.  Sponsors preparing meals at a central kitchen must decide how to distribute the meals from the central kitchen to the sites, and safely deliver and store them until meal service.  </a:t>
            </a:r>
          </a:p>
          <a:p>
            <a:endParaRPr lang="en-US" sz="1100" dirty="0"/>
          </a:p>
          <a:p>
            <a:r>
              <a:rPr lang="en-US" sz="1100" dirty="0"/>
              <a:t>Federal regulations strongly encourage sponsors to first consider their local School Food Authority as a source for obtaining meal service.  Using the facilities of local public or private schools to prepare or obtain meals offers the sponsor several advantages.  These schools often prepare large numbers of meals during the school year and already have the facilities and the staff to prepare meals for the SFSP. They are also accustomed to preparing meals that meet USDA requirements if they participate in other child nutrition programs.  Also, the agreement needed to obtain the service of an SFA is simpler to execute than the formal competitive procurement process that is required to use a commercial company.  When assessing a school’s ability to provide meal service, sponsors must consider whether or not an adequate delivery service to sites can be established and whether the meals prepared by the school are comparable in price and quality to those available from commercial vendors.  Sponsors that use local SFS facilities must enter into a written agreement with the school, but are not required to utilize the competitive bid procedures if the school itself does not obtain its meals from an FSMC.</a:t>
            </a:r>
          </a:p>
          <a:p>
            <a:pPr defTabSz="914300">
              <a:defRPr/>
            </a:pPr>
            <a:r>
              <a:rPr lang="en-US" sz="1100" dirty="0"/>
              <a:t>There is a sample agreement (Attachment 7) in the Administrative Guide.</a:t>
            </a:r>
          </a:p>
        </p:txBody>
      </p:sp>
      <p:sp>
        <p:nvSpPr>
          <p:cNvPr id="4" name="Slide Number Placeholder 3"/>
          <p:cNvSpPr>
            <a:spLocks noGrp="1"/>
          </p:cNvSpPr>
          <p:nvPr>
            <p:ph type="sldNum" sz="quarter" idx="10"/>
          </p:nvPr>
        </p:nvSpPr>
        <p:spPr/>
        <p:txBody>
          <a:bodyPr/>
          <a:lstStyle/>
          <a:p>
            <a:fld id="{969CCB4C-97F5-4E54-BE93-7AFFC7BC02A7}" type="slidenum">
              <a:rPr lang="en-US" smtClean="0"/>
              <a:pPr/>
              <a:t>8</a:t>
            </a:fld>
            <a:endParaRPr lang="en-US" dirty="0"/>
          </a:p>
        </p:txBody>
      </p:sp>
      <p:sp>
        <p:nvSpPr>
          <p:cNvPr id="5" name="Date Placeholder 4"/>
          <p:cNvSpPr>
            <a:spLocks noGrp="1"/>
          </p:cNvSpPr>
          <p:nvPr>
            <p:ph type="dt" idx="11"/>
          </p:nvPr>
        </p:nvSpPr>
        <p:spPr/>
        <p:txBody>
          <a:bodyPr/>
          <a:lstStyle/>
          <a:p>
            <a:fld id="{D9CCD352-19C7-4BB4-ACB9-D310D234B1BC}" type="datetime1">
              <a:rPr lang="en-US" smtClean="0"/>
              <a:t>10/2/2017</a:t>
            </a:fld>
            <a:endParaRPr lang="en-US" dirty="0"/>
          </a:p>
        </p:txBody>
      </p:sp>
    </p:spTree>
    <p:extLst>
      <p:ext uri="{BB962C8B-B14F-4D97-AF65-F5344CB8AC3E}">
        <p14:creationId xmlns:p14="http://schemas.microsoft.com/office/powerpoint/2010/main" val="1869508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304800"/>
            <a:ext cx="4649787" cy="3486150"/>
          </a:xfrm>
        </p:spPr>
      </p:sp>
      <p:sp>
        <p:nvSpPr>
          <p:cNvPr id="3" name="Notes Placeholder 2"/>
          <p:cNvSpPr>
            <a:spLocks noGrp="1"/>
          </p:cNvSpPr>
          <p:nvPr>
            <p:ph type="body" idx="1"/>
          </p:nvPr>
        </p:nvSpPr>
        <p:spPr>
          <a:xfrm>
            <a:off x="228600" y="3886200"/>
            <a:ext cx="6629400" cy="5181600"/>
          </a:xfrm>
        </p:spPr>
        <p:txBody>
          <a:bodyPr>
            <a:noAutofit/>
          </a:bodyPr>
          <a:lstStyle/>
          <a:p>
            <a:r>
              <a:rPr lang="en-US" sz="1300" dirty="0"/>
              <a:t>Transporting meals to children rather than requiring children to travel to a meal service site is known as the ‘mobile feeding’ model.  Traditionally, sites are located at schools, playgrounds, parks, churches, community buildings, or other similar places.  In rural areas, where children may live in isolated locations, access to meal service sites operated by schools, parks and recreation departments, and private nonprofit organizations is often limited.  In urban areas, violence and traffic safety concerns are examples of issues that may limit viable options for site locations.  In these cases, mobile feeding may provide the flexibility sponsors need to reach children who do not have access to more traditional sites.</a:t>
            </a:r>
          </a:p>
          <a:p>
            <a:endParaRPr lang="en-US" sz="400" dirty="0"/>
          </a:p>
          <a:p>
            <a:r>
              <a:rPr lang="en-US" sz="1300" dirty="0"/>
              <a:t>In mobile feeding, the sponsor delivers meals to an area using a route with a series of stops at approved sites in the community.  The meal service must take place on approved days and the sponsor must serve reimbursable meals during approved service times.</a:t>
            </a:r>
          </a:p>
          <a:p>
            <a:endParaRPr lang="en-US" sz="400" dirty="0"/>
          </a:p>
          <a:p>
            <a:r>
              <a:rPr lang="en-US" sz="1300" dirty="0"/>
              <a:t>Each location where a bus or other vehicle stops to serve meals must: </a:t>
            </a:r>
          </a:p>
          <a:p>
            <a:pPr marL="628580" lvl="1" indent="-171431">
              <a:buFont typeface="Arial" panose="020B0604020202020204" pitchFamily="34" charset="0"/>
              <a:buChar char="•"/>
            </a:pPr>
            <a:r>
              <a:rPr lang="en-US" sz="1300" dirty="0"/>
              <a:t>Meet the site eligibility criteria, i.e., site must be area eligible.</a:t>
            </a:r>
          </a:p>
          <a:p>
            <a:pPr marL="628580" lvl="1" indent="-171431">
              <a:buFont typeface="Arial" panose="020B0604020202020204" pitchFamily="34" charset="0"/>
              <a:buChar char="•"/>
            </a:pPr>
            <a:r>
              <a:rPr lang="en-US" sz="1300" dirty="0"/>
              <a:t>Meal service must be supervised.</a:t>
            </a:r>
          </a:p>
          <a:p>
            <a:pPr marL="628580" lvl="1" indent="-171431">
              <a:buFont typeface="Arial" panose="020B0604020202020204" pitchFamily="34" charset="0"/>
              <a:buChar char="•"/>
            </a:pPr>
            <a:r>
              <a:rPr lang="en-US" sz="1300" dirty="0"/>
              <a:t>Meals must be consumed at the site (on the bus or near the drop-off location).</a:t>
            </a:r>
          </a:p>
          <a:p>
            <a:pPr marL="628580" lvl="1" indent="-171431">
              <a:buFont typeface="Arial" panose="020B0604020202020204" pitchFamily="34" charset="0"/>
              <a:buChar char="•"/>
            </a:pPr>
            <a:r>
              <a:rPr lang="en-US" sz="1300" dirty="0"/>
              <a:t>Times of meal service must be established.</a:t>
            </a:r>
          </a:p>
          <a:p>
            <a:pPr marL="628580" lvl="1" indent="-171431">
              <a:buFont typeface="Arial" panose="020B0604020202020204" pitchFamily="34" charset="0"/>
              <a:buChar char="•"/>
            </a:pPr>
            <a:r>
              <a:rPr lang="en-US" sz="1300" dirty="0"/>
              <a:t>The sponsor must have the ability to adjust meal deliveries based on fluctuations in attendance.</a:t>
            </a:r>
          </a:p>
          <a:p>
            <a:pPr marL="628580" lvl="1" indent="-171431">
              <a:buFont typeface="Arial" panose="020B0604020202020204" pitchFamily="34" charset="0"/>
              <a:buChar char="•"/>
            </a:pPr>
            <a:r>
              <a:rPr lang="en-US" sz="1300" dirty="0"/>
              <a:t>State and local health and safety standards must be met at all times.</a:t>
            </a:r>
          </a:p>
          <a:p>
            <a:pPr marL="628580" lvl="1" indent="-171431">
              <a:buFont typeface="Arial" panose="020B0604020202020204" pitchFamily="34" charset="0"/>
              <a:buChar char="•"/>
            </a:pPr>
            <a:r>
              <a:rPr lang="en-US" sz="1300" dirty="0"/>
              <a:t>Food must be maintained at proper temperatures along the entire delivery route.</a:t>
            </a:r>
          </a:p>
          <a:p>
            <a:pPr marL="628580" lvl="1" indent="-171431">
              <a:buFont typeface="Arial" panose="020B0604020202020204" pitchFamily="34" charset="0"/>
              <a:buChar char="•"/>
            </a:pPr>
            <a:r>
              <a:rPr lang="en-US" sz="1300" dirty="0"/>
              <a:t>A site supervisor must be present at each meal service for the entire approved meal service time, regardless of site attendance.</a:t>
            </a:r>
          </a:p>
          <a:p>
            <a:pPr marL="628580" lvl="1" indent="-171431">
              <a:buFont typeface="Arial" panose="020B0604020202020204" pitchFamily="34" charset="0"/>
              <a:buChar char="•"/>
            </a:pPr>
            <a:r>
              <a:rPr lang="en-US" sz="1300" dirty="0"/>
              <a:t>Sponsor monitoring visits and reviews must adhere to the same requirements as all SFSP sites.</a:t>
            </a:r>
          </a:p>
        </p:txBody>
      </p:sp>
      <p:sp>
        <p:nvSpPr>
          <p:cNvPr id="4" name="Slide Number Placeholder 3"/>
          <p:cNvSpPr>
            <a:spLocks noGrp="1"/>
          </p:cNvSpPr>
          <p:nvPr>
            <p:ph type="sldNum" sz="quarter" idx="10"/>
          </p:nvPr>
        </p:nvSpPr>
        <p:spPr/>
        <p:txBody>
          <a:bodyPr/>
          <a:lstStyle/>
          <a:p>
            <a:fld id="{969CCB4C-97F5-4E54-BE93-7AFFC7BC02A7}" type="slidenum">
              <a:rPr lang="en-US" smtClean="0"/>
              <a:pPr/>
              <a:t>9</a:t>
            </a:fld>
            <a:endParaRPr lang="en-US" dirty="0"/>
          </a:p>
        </p:txBody>
      </p:sp>
      <p:sp>
        <p:nvSpPr>
          <p:cNvPr id="5" name="Date Placeholder 4"/>
          <p:cNvSpPr>
            <a:spLocks noGrp="1"/>
          </p:cNvSpPr>
          <p:nvPr>
            <p:ph type="dt" idx="11"/>
          </p:nvPr>
        </p:nvSpPr>
        <p:spPr/>
        <p:txBody>
          <a:bodyPr/>
          <a:lstStyle/>
          <a:p>
            <a:fld id="{DEC51A85-73D2-4003-941E-0D0648E63439}" type="datetime1">
              <a:rPr lang="en-US" smtClean="0"/>
              <a:t>10/2/2017</a:t>
            </a:fld>
            <a:endParaRPr lang="en-US" dirty="0"/>
          </a:p>
        </p:txBody>
      </p:sp>
    </p:spTree>
    <p:extLst>
      <p:ext uri="{BB962C8B-B14F-4D97-AF65-F5344CB8AC3E}">
        <p14:creationId xmlns:p14="http://schemas.microsoft.com/office/powerpoint/2010/main" val="252085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BC44FE-C49C-44D4-BB16-B1849B5E050C}"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C44FE-C49C-44D4-BB16-B1849B5E050C}"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BC44FE-C49C-44D4-BB16-B1849B5E050C}"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7ADD-FF49-4379-8DA8-7546F228B62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C44FE-C49C-44D4-BB16-B1849B5E050C}"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7ADD-FF49-4379-8DA8-7546F228B62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C44FE-C49C-44D4-BB16-B1849B5E050C}"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2BC44FE-C49C-44D4-BB16-B1849B5E050C}"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7ADD-FF49-4379-8DA8-7546F228B62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BC44FE-C49C-44D4-BB16-B1849B5E050C}"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C44FE-C49C-44D4-BB16-B1849B5E050C}"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2BC44FE-C49C-44D4-BB16-B1849B5E050C}"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C7ADD-FF49-4379-8DA8-7546F228B6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BC44FE-C49C-44D4-BB16-B1849B5E050C}"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7ADD-FF49-4379-8DA8-7546F228B62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C44FE-C49C-44D4-BB16-B1849B5E050C}"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7ADD-FF49-4379-8DA8-7546F228B62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2BC44FE-C49C-44D4-BB16-B1849B5E050C}" type="datetimeFigureOut">
              <a:rPr lang="en-US" smtClean="0"/>
              <a:t>10/2/2017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EAC7ADD-FF49-4379-8DA8-7546F228B62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e.ok.gov/sde/summerfo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211.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cnp.sde.ok.gov/SummerFood" TargetMode="External"/><Relationship Id="rId4" Type="http://schemas.openxmlformats.org/officeDocument/2006/relationships/hyperlink" Target="http://www.fns.usda.gov/sfs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193801"/>
            <a:ext cx="8229600" cy="1978025"/>
          </a:xfrm>
        </p:spPr>
        <p:txBody>
          <a:bodyPr>
            <a:normAutofit/>
          </a:bodyPr>
          <a:lstStyle/>
          <a:p>
            <a:r>
              <a:rPr lang="en-US" b="1" dirty="0" smtClean="0">
                <a:solidFill>
                  <a:schemeClr val="tx1"/>
                </a:solidFill>
              </a:rPr>
              <a:t> </a:t>
            </a:r>
            <a:r>
              <a:rPr lang="en-US" sz="3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SUMMER FOOD SERVICE PROGRAM</a:t>
            </a:r>
            <a:r>
              <a:rPr lang="en-US" sz="40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40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2017</a:t>
            </a:r>
            <a:endPar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1422565" y="4749800"/>
            <a:ext cx="6400800" cy="914400"/>
          </a:xfrm>
        </p:spPr>
        <p:txBody>
          <a:bodyPr/>
          <a:lstStyle/>
          <a:p>
            <a:r>
              <a:rPr lang="en-US" dirty="0" smtClean="0">
                <a:ln>
                  <a:solidFill>
                    <a:schemeClr val="tx1"/>
                  </a:solidFill>
                </a:ln>
                <a:solidFill>
                  <a:schemeClr val="tx1"/>
                </a:solidFill>
                <a:latin typeface="Arial" panose="020B0604020202020204" pitchFamily="34" charset="0"/>
                <a:cs typeface="Arial" panose="020B0604020202020204" pitchFamily="34" charset="0"/>
                <a:hlinkClick r:id="rId3"/>
              </a:rPr>
              <a:t>www.sde.ok.gov/sde/summerfood</a:t>
            </a:r>
            <a:endParaRPr lang="en-US" dirty="0" smtClean="0">
              <a:ln>
                <a:solidFill>
                  <a:schemeClr val="tx1"/>
                </a:solidFill>
              </a:ln>
              <a:solidFill>
                <a:schemeClr val="tx1"/>
              </a:solidFill>
              <a:latin typeface="Arial" panose="020B0604020202020204" pitchFamily="34" charset="0"/>
              <a:cs typeface="Arial" panose="020B0604020202020204" pitchFamily="34" charset="0"/>
            </a:endParaRPr>
          </a:p>
          <a:p>
            <a:endParaRPr lang="en-US" dirty="0">
              <a:ln>
                <a:solidFill>
                  <a:schemeClr val="tx1"/>
                </a:solidFill>
              </a:ln>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1</a:t>
            </a:fld>
            <a:endParaRPr lang="en-US" dirty="0">
              <a:solidFill>
                <a:schemeClr val="tx1"/>
              </a:solidFill>
            </a:endParaRPr>
          </a:p>
        </p:txBody>
      </p:sp>
      <p:sp>
        <p:nvSpPr>
          <p:cNvPr id="8" name="Rectangle 7"/>
          <p:cNvSpPr/>
          <p:nvPr/>
        </p:nvSpPr>
        <p:spPr>
          <a:xfrm>
            <a:off x="393865" y="3632200"/>
            <a:ext cx="8458200" cy="523220"/>
          </a:xfrm>
          <a:prstGeom prst="rect">
            <a:avLst/>
          </a:prstGeom>
        </p:spPr>
        <p:txBody>
          <a:bodyPr wrap="square">
            <a:spAutoFit/>
          </a:bodyPr>
          <a:lstStyle/>
          <a:p>
            <a:r>
              <a:rPr lang="en-US" sz="2800" b="1" dirty="0">
                <a:solidFill>
                  <a:srgbClr val="FFC000"/>
                </a:solidFill>
                <a:effectLst>
                  <a:outerShdw blurRad="38100" dist="38100" dir="2700000" algn="tl">
                    <a:srgbClr val="000000">
                      <a:alpha val="43137"/>
                    </a:srgbClr>
                  </a:outerShdw>
                </a:effectLst>
                <a:latin typeface="Copperplate Gothic Bold" panose="020E0705020206020404" pitchFamily="34" charset="0"/>
                <a:cs typeface="Arial" panose="020B0604020202020204" pitchFamily="34" charset="0"/>
              </a:rPr>
              <a:t>FOOD THAT’S IN </a:t>
            </a:r>
            <a:r>
              <a:rPr lang="en-US" sz="2800" b="1" dirty="0" smtClean="0">
                <a:solidFill>
                  <a:srgbClr val="FFC000"/>
                </a:solidFill>
                <a:effectLst>
                  <a:outerShdw blurRad="38100" dist="38100" dir="2700000" algn="tl">
                    <a:srgbClr val="000000">
                      <a:alpha val="43137"/>
                    </a:srgbClr>
                  </a:outerShdw>
                </a:effectLst>
                <a:latin typeface="Copperplate Gothic Bold" panose="020E0705020206020404" pitchFamily="34" charset="0"/>
                <a:cs typeface="Arial" panose="020B0604020202020204" pitchFamily="34" charset="0"/>
              </a:rPr>
              <a:t>WHEN SCHOOL </a:t>
            </a:r>
            <a:r>
              <a:rPr lang="en-US" sz="2800" b="1" dirty="0">
                <a:solidFill>
                  <a:srgbClr val="FFC000"/>
                </a:solidFill>
                <a:effectLst>
                  <a:outerShdw blurRad="38100" dist="38100" dir="2700000" algn="tl">
                    <a:srgbClr val="000000">
                      <a:alpha val="43137"/>
                    </a:srgbClr>
                  </a:outerShdw>
                </a:effectLst>
                <a:latin typeface="Copperplate Gothic Bold" panose="020E0705020206020404" pitchFamily="34" charset="0"/>
                <a:cs typeface="Arial" panose="020B0604020202020204" pitchFamily="34" charset="0"/>
              </a:rPr>
              <a:t>IS OUT</a:t>
            </a:r>
          </a:p>
        </p:txBody>
      </p:sp>
    </p:spTree>
    <p:extLst>
      <p:ext uri="{BB962C8B-B14F-4D97-AF65-F5344CB8AC3E}">
        <p14:creationId xmlns:p14="http://schemas.microsoft.com/office/powerpoint/2010/main" val="1580710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2600"/>
            <a:ext cx="7772400" cy="685800"/>
          </a:xfrm>
        </p:spPr>
        <p:txBody>
          <a:bodyPr>
            <a:noAutofit/>
          </a:bodyPr>
          <a:lstStyle/>
          <a:p>
            <a:pPr algn="ctr"/>
            <a:r>
              <a:rPr lang="en-US" sz="3600" b="1" dirty="0" smtClean="0">
                <a:solidFill>
                  <a:schemeClr val="tx1"/>
                </a:solidFill>
                <a:latin typeface="Arial" panose="020B0604020202020204" pitchFamily="34" charset="0"/>
                <a:cs typeface="Arial" panose="020B0604020202020204" pitchFamily="34" charset="0"/>
              </a:rPr>
              <a:t>SUMMER MEAL PATTERNS</a:t>
            </a:r>
            <a:endParaRPr lang="en-US" sz="3600" b="1"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9B8C70C-26FB-49A3-AC3E-337B6969B132}" type="slidenum">
              <a:rPr lang="en-US" smtClean="0"/>
              <a:pPr/>
              <a:t>10</a:t>
            </a:fld>
            <a:endParaRPr lang="en-US" dirty="0"/>
          </a:p>
        </p:txBody>
      </p:sp>
      <p:sp>
        <p:nvSpPr>
          <p:cNvPr id="5" name="Content Placeholder 4"/>
          <p:cNvSpPr>
            <a:spLocks noGrp="1"/>
          </p:cNvSpPr>
          <p:nvPr>
            <p:ph idx="1"/>
          </p:nvPr>
        </p:nvSpPr>
        <p:spPr/>
        <p:txBody>
          <a:bodyPr/>
          <a:lstStyle/>
          <a:p>
            <a:r>
              <a:rPr lang="en-US" b="1" dirty="0" smtClean="0">
                <a:solidFill>
                  <a:schemeClr val="tx1"/>
                </a:solidFill>
                <a:latin typeface="Arial" panose="020B0604020202020204" pitchFamily="34" charset="0"/>
                <a:cs typeface="Arial" panose="020B0604020202020204" pitchFamily="34" charset="0"/>
              </a:rPr>
              <a:t>Schools may use NSLP patterns</a:t>
            </a:r>
          </a:p>
          <a:p>
            <a:endParaRPr lang="en-US" b="1" dirty="0">
              <a:solidFill>
                <a:schemeClr val="tx1"/>
              </a:solidFill>
              <a:latin typeface="Arial" panose="020B0604020202020204" pitchFamily="34" charset="0"/>
              <a:cs typeface="Arial" panose="020B0604020202020204" pitchFamily="34" charset="0"/>
            </a:endParaRPr>
          </a:p>
          <a:p>
            <a:r>
              <a:rPr lang="en-US" b="1" dirty="0" smtClean="0">
                <a:solidFill>
                  <a:schemeClr val="tx1"/>
                </a:solidFill>
                <a:latin typeface="Arial" panose="020B0604020202020204" pitchFamily="34" charset="0"/>
                <a:cs typeface="Arial" panose="020B0604020202020204" pitchFamily="34" charset="0"/>
              </a:rPr>
              <a:t>SFSP has its own patterns</a:t>
            </a:r>
          </a:p>
          <a:p>
            <a:endParaRPr lang="en-US" b="1" dirty="0">
              <a:solidFill>
                <a:schemeClr val="tx1"/>
              </a:solidFill>
              <a:latin typeface="Arial" panose="020B0604020202020204" pitchFamily="34" charset="0"/>
              <a:cs typeface="Arial" panose="020B0604020202020204" pitchFamily="34" charset="0"/>
            </a:endParaRPr>
          </a:p>
          <a:p>
            <a:r>
              <a:rPr lang="en-US" b="1" dirty="0" smtClean="0">
                <a:solidFill>
                  <a:schemeClr val="tx1"/>
                </a:solidFill>
                <a:latin typeface="Arial" panose="020B0604020202020204" pitchFamily="34" charset="0"/>
                <a:cs typeface="Arial" panose="020B0604020202020204" pitchFamily="34" charset="0"/>
              </a:rPr>
              <a:t>SFSP patterns will be changing October 2017</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089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20000"/>
          </a:bodyPr>
          <a:lstStyle/>
          <a:p>
            <a:pPr>
              <a:buClr>
                <a:srgbClr val="F8A45E"/>
              </a:buClr>
              <a:buFont typeface="Wingdings" panose="05000000000000000000" pitchFamily="2" charset="2"/>
              <a:buChar char="Ø"/>
            </a:pPr>
            <a:r>
              <a:rPr lang="en-US" sz="2800" b="1" dirty="0">
                <a:solidFill>
                  <a:schemeClr val="tx1"/>
                </a:solidFill>
                <a:latin typeface="Arial" panose="020B0604020202020204" pitchFamily="34" charset="0"/>
                <a:cs typeface="Arial" panose="020B0604020202020204" pitchFamily="34" charset="0"/>
              </a:rPr>
              <a:t>Point-of-Service:  </a:t>
            </a:r>
            <a:r>
              <a:rPr lang="en-US" sz="2800" b="1" dirty="0" smtClean="0">
                <a:solidFill>
                  <a:schemeClr val="tx1"/>
                </a:solidFill>
                <a:latin typeface="Arial" panose="020B0604020202020204" pitchFamily="34" charset="0"/>
                <a:cs typeface="Arial" panose="020B0604020202020204" pitchFamily="34" charset="0"/>
              </a:rPr>
              <a:t>Meals </a:t>
            </a:r>
            <a:r>
              <a:rPr lang="en-US" sz="2800" b="1" dirty="0">
                <a:solidFill>
                  <a:schemeClr val="tx1"/>
                </a:solidFill>
                <a:latin typeface="Arial" panose="020B0604020202020204" pitchFamily="34" charset="0"/>
                <a:cs typeface="Arial" panose="020B0604020202020204" pitchFamily="34" charset="0"/>
              </a:rPr>
              <a:t>counted as they are served</a:t>
            </a:r>
          </a:p>
          <a:p>
            <a:pPr>
              <a:buClr>
                <a:srgbClr val="F8A45E"/>
              </a:buClr>
              <a:buFont typeface="Wingdings" panose="05000000000000000000" pitchFamily="2" charset="2"/>
              <a:buChar char="Ø"/>
            </a:pPr>
            <a:endParaRPr lang="en-US" sz="2800" b="1" dirty="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sz="2800" b="1" dirty="0">
                <a:solidFill>
                  <a:schemeClr val="tx1"/>
                </a:solidFill>
                <a:latin typeface="Arial" panose="020B0604020202020204" pitchFamily="34" charset="0"/>
                <a:cs typeface="Arial" panose="020B0604020202020204" pitchFamily="34" charset="0"/>
              </a:rPr>
              <a:t>Counts should represent only number of meals served to children</a:t>
            </a:r>
          </a:p>
          <a:p>
            <a:pPr>
              <a:buClr>
                <a:srgbClr val="F8A45E"/>
              </a:buClr>
              <a:buFont typeface="Wingdings" panose="05000000000000000000" pitchFamily="2" charset="2"/>
              <a:buChar char="Ø"/>
            </a:pPr>
            <a:endParaRPr lang="en-US" sz="2800" b="1" dirty="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sz="2800" b="1" dirty="0">
                <a:solidFill>
                  <a:schemeClr val="tx1"/>
                </a:solidFill>
                <a:latin typeface="Arial" panose="020B0604020202020204" pitchFamily="34" charset="0"/>
                <a:cs typeface="Arial" panose="020B0604020202020204" pitchFamily="34" charset="0"/>
              </a:rPr>
              <a:t>Meals claimed for reimbursement must be:</a:t>
            </a:r>
            <a:r>
              <a:rPr lang="en-US" sz="3000" b="1" dirty="0">
                <a:solidFill>
                  <a:schemeClr val="tx1"/>
                </a:solidFill>
              </a:rPr>
              <a:t> </a:t>
            </a:r>
          </a:p>
          <a:p>
            <a:pPr marL="457200" indent="-457200">
              <a:buFont typeface="Arial" pitchFamily="34" charset="0"/>
              <a:buChar char="•"/>
            </a:pPr>
            <a:endParaRPr lang="en-US" sz="600" b="1" dirty="0">
              <a:solidFill>
                <a:schemeClr val="tx1"/>
              </a:solidFill>
            </a:endParaRPr>
          </a:p>
          <a:p>
            <a:pPr marL="914400" lvl="1" indent="-457200">
              <a:buClr>
                <a:srgbClr val="F8A45E"/>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Complete meals </a:t>
            </a:r>
          </a:p>
          <a:p>
            <a:pPr marL="914400" lvl="1" indent="-457200">
              <a:buClr>
                <a:srgbClr val="F8A45E"/>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Served to eligible children</a:t>
            </a:r>
            <a:endParaRPr lang="en-US" sz="2800" dirty="0">
              <a:solidFill>
                <a:schemeClr val="tx1"/>
              </a:solidFill>
              <a:latin typeface="Arial" panose="020B0604020202020204" pitchFamily="34" charset="0"/>
              <a:cs typeface="Arial" panose="020B0604020202020204" pitchFamily="34" charset="0"/>
            </a:endParaRPr>
          </a:p>
          <a:p>
            <a:pPr>
              <a:buClr>
                <a:srgbClr val="F8A45E"/>
              </a:buCl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11</a:t>
            </a:fld>
            <a:endParaRPr lang="en-US" dirty="0">
              <a:solidFill>
                <a:schemeClr val="tx1"/>
              </a:solidFill>
            </a:endParaRPr>
          </a:p>
        </p:txBody>
      </p:sp>
      <p:sp>
        <p:nvSpPr>
          <p:cNvPr id="6" name="Title 5"/>
          <p:cNvSpPr>
            <a:spLocks noGrp="1"/>
          </p:cNvSpPr>
          <p:nvPr>
            <p:ph type="title"/>
          </p:nvPr>
        </p:nvSpPr>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POINT OF SERVICE</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668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2209800"/>
            <a:ext cx="8153397" cy="3937000"/>
          </a:xfrm>
        </p:spPr>
        <p:txBody>
          <a:bodyPr>
            <a:noAutofit/>
          </a:bodyPr>
          <a:lstStyle/>
          <a:p>
            <a:pPr marL="342900" indent="-342900">
              <a:spcBef>
                <a:spcPts val="0"/>
              </a:spcBef>
              <a:buClr>
                <a:srgbClr val="F68D36"/>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Conduct creative/fun activities for kids and </a:t>
            </a:r>
            <a:r>
              <a:rPr lang="en-US" sz="2800" b="1" dirty="0" smtClean="0">
                <a:solidFill>
                  <a:schemeClr val="tx1"/>
                </a:solidFill>
                <a:latin typeface="Arial" panose="020B0604020202020204" pitchFamily="34" charset="0"/>
                <a:cs typeface="Arial" panose="020B0604020202020204" pitchFamily="34" charset="0"/>
              </a:rPr>
              <a:t>teens</a:t>
            </a:r>
          </a:p>
          <a:p>
            <a:pPr marL="342900" indent="-342900">
              <a:spcBef>
                <a:spcPts val="0"/>
              </a:spcBef>
              <a:buClr>
                <a:srgbClr val="F68D36"/>
              </a:buClr>
              <a:buFont typeface="Arial" pitchFamily="34" charset="0"/>
              <a:buChar char="•"/>
            </a:pPr>
            <a:endParaRPr lang="en-US" sz="1050" b="1" dirty="0">
              <a:solidFill>
                <a:schemeClr val="tx1"/>
              </a:solidFill>
              <a:latin typeface="Arial" panose="020B0604020202020204" pitchFamily="34" charset="0"/>
              <a:cs typeface="Arial" panose="020B0604020202020204" pitchFamily="34" charset="0"/>
            </a:endParaRPr>
          </a:p>
          <a:p>
            <a:pPr marL="342900" indent="-342900">
              <a:spcBef>
                <a:spcPts val="0"/>
              </a:spcBef>
              <a:buClr>
                <a:srgbClr val="F68D36"/>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Develop </a:t>
            </a:r>
            <a:r>
              <a:rPr lang="en-US" sz="2800" b="1" dirty="0" smtClean="0">
                <a:solidFill>
                  <a:schemeClr val="tx1"/>
                </a:solidFill>
                <a:latin typeface="Arial" panose="020B0604020202020204" pitchFamily="34" charset="0"/>
                <a:cs typeface="Arial" panose="020B0604020202020204" pitchFamily="34" charset="0"/>
              </a:rPr>
              <a:t>partnerships</a:t>
            </a:r>
          </a:p>
          <a:p>
            <a:pPr marL="342900" indent="-342900">
              <a:spcBef>
                <a:spcPts val="0"/>
              </a:spcBef>
              <a:buClr>
                <a:srgbClr val="F68D36"/>
              </a:buClr>
              <a:buFont typeface="Arial" pitchFamily="34" charset="0"/>
              <a:buChar char="•"/>
            </a:pPr>
            <a:endParaRPr lang="en-US" sz="1050" b="1" dirty="0">
              <a:solidFill>
                <a:schemeClr val="tx1"/>
              </a:solidFill>
              <a:latin typeface="Arial" panose="020B0604020202020204" pitchFamily="34" charset="0"/>
              <a:cs typeface="Arial" panose="020B0604020202020204" pitchFamily="34" charset="0"/>
            </a:endParaRPr>
          </a:p>
          <a:p>
            <a:pPr marL="342900" indent="-342900">
              <a:spcBef>
                <a:spcPts val="0"/>
              </a:spcBef>
              <a:buClr>
                <a:srgbClr val="F68D36"/>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Involve </a:t>
            </a:r>
            <a:r>
              <a:rPr lang="en-US" sz="2800" b="1" dirty="0" smtClean="0">
                <a:solidFill>
                  <a:schemeClr val="tx1"/>
                </a:solidFill>
                <a:latin typeface="Arial" panose="020B0604020202020204" pitchFamily="34" charset="0"/>
                <a:cs typeface="Arial" panose="020B0604020202020204" pitchFamily="34" charset="0"/>
              </a:rPr>
              <a:t>parents</a:t>
            </a:r>
          </a:p>
          <a:p>
            <a:pPr marL="342900" indent="-342900">
              <a:spcBef>
                <a:spcPts val="0"/>
              </a:spcBef>
              <a:buClr>
                <a:srgbClr val="F68D36"/>
              </a:buClr>
              <a:buFont typeface="Arial" pitchFamily="34" charset="0"/>
              <a:buChar char="•"/>
            </a:pPr>
            <a:endParaRPr lang="en-US" sz="1050" b="1" dirty="0">
              <a:solidFill>
                <a:schemeClr val="tx1"/>
              </a:solidFill>
              <a:latin typeface="Arial" panose="020B0604020202020204" pitchFamily="34" charset="0"/>
              <a:cs typeface="Arial" panose="020B0604020202020204" pitchFamily="34" charset="0"/>
            </a:endParaRPr>
          </a:p>
          <a:p>
            <a:pPr marL="342900" indent="-342900">
              <a:spcBef>
                <a:spcPts val="0"/>
              </a:spcBef>
              <a:buClr>
                <a:srgbClr val="F68D36"/>
              </a:buClr>
              <a:buFont typeface="Arial" pitchFamily="34" charset="0"/>
              <a:buChar char="•"/>
            </a:pPr>
            <a:r>
              <a:rPr lang="en-US" sz="2800" b="1" dirty="0" smtClean="0">
                <a:solidFill>
                  <a:schemeClr val="tx1"/>
                </a:solidFill>
                <a:latin typeface="Arial" panose="020B0604020202020204" pitchFamily="34" charset="0"/>
                <a:cs typeface="Arial" panose="020B0604020202020204" pitchFamily="34" charset="0"/>
              </a:rPr>
              <a:t>Be </a:t>
            </a:r>
            <a:r>
              <a:rPr lang="en-US" sz="2800" b="1" dirty="0">
                <a:solidFill>
                  <a:schemeClr val="tx1"/>
                </a:solidFill>
                <a:latin typeface="Arial" panose="020B0604020202020204" pitchFamily="34" charset="0"/>
                <a:cs typeface="Arial" panose="020B0604020202020204" pitchFamily="34" charset="0"/>
              </a:rPr>
              <a:t>resourceful and </a:t>
            </a:r>
            <a:r>
              <a:rPr lang="en-US" sz="2800" b="1" dirty="0" smtClean="0">
                <a:solidFill>
                  <a:schemeClr val="tx1"/>
                </a:solidFill>
                <a:latin typeface="Arial" panose="020B0604020202020204" pitchFamily="34" charset="0"/>
                <a:cs typeface="Arial" panose="020B0604020202020204" pitchFamily="34" charset="0"/>
              </a:rPr>
              <a:t>innovative</a:t>
            </a:r>
          </a:p>
          <a:p>
            <a:pPr marL="342900" indent="-342900">
              <a:spcBef>
                <a:spcPts val="0"/>
              </a:spcBef>
              <a:buClr>
                <a:srgbClr val="F68D36"/>
              </a:buClr>
              <a:buFont typeface="Arial" pitchFamily="34" charset="0"/>
              <a:buChar char="•"/>
            </a:pPr>
            <a:endParaRPr lang="en-US" sz="1050" b="1" dirty="0">
              <a:solidFill>
                <a:schemeClr val="tx1"/>
              </a:solidFill>
              <a:latin typeface="Arial" panose="020B0604020202020204" pitchFamily="34" charset="0"/>
              <a:cs typeface="Arial" panose="020B0604020202020204" pitchFamily="34" charset="0"/>
            </a:endParaRPr>
          </a:p>
          <a:p>
            <a:pPr marL="342900" indent="-342900">
              <a:spcBef>
                <a:spcPts val="0"/>
              </a:spcBef>
              <a:buClr>
                <a:srgbClr val="F68D36"/>
              </a:buClr>
              <a:buFont typeface="Arial" pitchFamily="34" charset="0"/>
              <a:buChar char="•"/>
            </a:pPr>
            <a:r>
              <a:rPr lang="en-US" sz="2800" b="1" dirty="0">
                <a:solidFill>
                  <a:schemeClr val="tx1"/>
                </a:solidFill>
                <a:latin typeface="Arial" panose="020B0604020202020204" pitchFamily="34" charset="0"/>
                <a:cs typeface="Arial" panose="020B0604020202020204" pitchFamily="34" charset="0"/>
              </a:rPr>
              <a:t>Identify local champions</a:t>
            </a: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12</a:t>
            </a:fld>
            <a:endParaRPr lang="en-US" dirty="0">
              <a:solidFill>
                <a:schemeClr val="tx1"/>
              </a:solidFill>
            </a:endParaRPr>
          </a:p>
        </p:txBody>
      </p:sp>
      <p:sp>
        <p:nvSpPr>
          <p:cNvPr id="6" name="Title 5"/>
          <p:cNvSpPr>
            <a:spLocks noGrp="1"/>
          </p:cNvSpPr>
          <p:nvPr>
            <p:ph type="title"/>
          </p:nvPr>
        </p:nvSpPr>
        <p:spPr/>
        <p:txBody>
          <a:bodyPr>
            <a:normAutofit/>
          </a:bodyPr>
          <a:lstStyle/>
          <a:p>
            <a:r>
              <a:rPr lang="en-US" sz="3600" b="1" dirty="0" smtClean="0">
                <a:solidFill>
                  <a:schemeClr val="tx1"/>
                </a:solidFill>
                <a:latin typeface="Arial" panose="020B0604020202020204" pitchFamily="34" charset="0"/>
                <a:cs typeface="Arial" panose="020B0604020202020204" pitchFamily="34" charset="0"/>
              </a:rPr>
              <a:t>KEYS TO SUCCESS</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94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514600"/>
            <a:ext cx="7408333" cy="3962400"/>
          </a:xfrm>
        </p:spPr>
        <p:txBody>
          <a:bodyPr>
            <a:normAutofit fontScale="85000" lnSpcReduction="20000"/>
          </a:bodyPr>
          <a:lstStyle/>
          <a:p>
            <a:pPr marL="457200" indent="-457200">
              <a:buClr>
                <a:srgbClr val="F68D36"/>
              </a:buClr>
              <a:buFont typeface="Arial" panose="020B0604020202020204" pitchFamily="34" charset="0"/>
              <a:buChar char="•"/>
            </a:pPr>
            <a:r>
              <a:rPr lang="en-US" sz="3200" b="1" dirty="0">
                <a:solidFill>
                  <a:schemeClr val="tx1"/>
                </a:solidFill>
              </a:rPr>
              <a:t>The National Hunger Hotline:</a:t>
            </a:r>
          </a:p>
          <a:p>
            <a:pPr marL="342900" lvl="1" indent="0">
              <a:buClr>
                <a:srgbClr val="F68D36"/>
              </a:buClr>
              <a:buNone/>
            </a:pPr>
            <a:r>
              <a:rPr lang="en-US" sz="3200" b="1" dirty="0">
                <a:solidFill>
                  <a:schemeClr val="tx1"/>
                </a:solidFill>
              </a:rPr>
              <a:t> </a:t>
            </a:r>
            <a:r>
              <a:rPr lang="en-US" sz="3200" b="1" dirty="0" smtClean="0">
                <a:solidFill>
                  <a:schemeClr val="tx1"/>
                </a:solidFill>
              </a:rPr>
              <a:t> 1-866-3-HUNGRY</a:t>
            </a:r>
          </a:p>
          <a:p>
            <a:pPr marL="342900" lvl="1" indent="0">
              <a:buClr>
                <a:srgbClr val="F68D36"/>
              </a:buClr>
              <a:buNone/>
            </a:pPr>
            <a:endParaRPr lang="en-US" sz="3200" b="1" dirty="0">
              <a:solidFill>
                <a:schemeClr val="tx1"/>
              </a:solidFill>
            </a:endParaRPr>
          </a:p>
          <a:p>
            <a:pPr marL="457200" indent="-457200">
              <a:buClr>
                <a:srgbClr val="F68D36"/>
              </a:buClr>
              <a:buFont typeface="Arial" panose="020B0604020202020204" pitchFamily="34" charset="0"/>
              <a:buChar char="•"/>
            </a:pPr>
            <a:r>
              <a:rPr lang="en-US" sz="3200" b="1" dirty="0">
                <a:solidFill>
                  <a:schemeClr val="tx1"/>
                </a:solidFill>
              </a:rPr>
              <a:t>2-1-1 call program:  </a:t>
            </a:r>
            <a:r>
              <a:rPr lang="en-US" sz="3200" b="1" dirty="0">
                <a:solidFill>
                  <a:schemeClr val="tx1"/>
                </a:solidFill>
                <a:hlinkClick r:id="rId3"/>
              </a:rPr>
              <a:t>http://</a:t>
            </a:r>
            <a:r>
              <a:rPr lang="en-US" sz="3200" b="1" dirty="0" smtClean="0">
                <a:solidFill>
                  <a:schemeClr val="tx1"/>
                </a:solidFill>
                <a:hlinkClick r:id="rId3"/>
              </a:rPr>
              <a:t>www.211.org</a:t>
            </a:r>
            <a:endParaRPr lang="en-US" sz="3200" b="1" dirty="0" smtClean="0">
              <a:solidFill>
                <a:schemeClr val="tx1"/>
              </a:solidFill>
            </a:endParaRPr>
          </a:p>
          <a:p>
            <a:pPr marL="457200" indent="-457200">
              <a:buClr>
                <a:srgbClr val="F68D36"/>
              </a:buClr>
              <a:buFont typeface="Arial" panose="020B0604020202020204" pitchFamily="34" charset="0"/>
              <a:buChar char="•"/>
            </a:pPr>
            <a:endParaRPr lang="en-US" sz="3200" b="1" dirty="0">
              <a:solidFill>
                <a:schemeClr val="tx1"/>
              </a:solidFill>
            </a:endParaRPr>
          </a:p>
          <a:p>
            <a:pPr marL="457200" indent="-457200">
              <a:buClr>
                <a:srgbClr val="F68D36"/>
              </a:buClr>
              <a:buFont typeface="Arial" panose="020B0604020202020204" pitchFamily="34" charset="0"/>
              <a:buChar char="•"/>
            </a:pPr>
            <a:r>
              <a:rPr lang="en-US" sz="3200" b="1" dirty="0">
                <a:solidFill>
                  <a:schemeClr val="tx1"/>
                </a:solidFill>
              </a:rPr>
              <a:t>USDA SFSP: </a:t>
            </a:r>
            <a:r>
              <a:rPr lang="en-US" sz="3200" b="1" dirty="0">
                <a:solidFill>
                  <a:schemeClr val="tx1"/>
                </a:solidFill>
                <a:hlinkClick r:id="rId4"/>
              </a:rPr>
              <a:t>http://</a:t>
            </a:r>
            <a:r>
              <a:rPr lang="en-US" sz="3200" b="1" dirty="0" smtClean="0">
                <a:solidFill>
                  <a:schemeClr val="tx1"/>
                </a:solidFill>
                <a:hlinkClick r:id="rId4"/>
              </a:rPr>
              <a:t>www.fns.usda.gov/sfsp</a:t>
            </a:r>
            <a:endParaRPr lang="en-US" sz="3200" b="1" dirty="0" smtClean="0">
              <a:solidFill>
                <a:schemeClr val="tx1"/>
              </a:solidFill>
            </a:endParaRPr>
          </a:p>
          <a:p>
            <a:pPr marL="457200" indent="-457200">
              <a:buClr>
                <a:srgbClr val="F68D36"/>
              </a:buClr>
              <a:buFont typeface="Arial" panose="020B0604020202020204" pitchFamily="34" charset="0"/>
              <a:buChar char="•"/>
            </a:pPr>
            <a:r>
              <a:rPr lang="en-US" sz="3200" b="1" dirty="0" smtClean="0">
                <a:solidFill>
                  <a:schemeClr val="tx1"/>
                </a:solidFill>
              </a:rPr>
              <a:t>  </a:t>
            </a:r>
            <a:endParaRPr lang="en-US" sz="3200" b="1" dirty="0">
              <a:solidFill>
                <a:schemeClr val="tx1"/>
              </a:solidFill>
            </a:endParaRPr>
          </a:p>
          <a:p>
            <a:pPr marL="457200" indent="-457200">
              <a:buClr>
                <a:srgbClr val="F68D36"/>
              </a:buClr>
              <a:buFont typeface="Arial" panose="020B0604020202020204" pitchFamily="34" charset="0"/>
              <a:buChar char="•"/>
            </a:pPr>
            <a:r>
              <a:rPr lang="en-US" sz="3200" b="1" dirty="0">
                <a:solidFill>
                  <a:schemeClr val="tx1"/>
                </a:solidFill>
              </a:rPr>
              <a:t>SDE CNP  Web site:  </a:t>
            </a:r>
            <a:r>
              <a:rPr lang="en-US" sz="3200" b="1" dirty="0">
                <a:solidFill>
                  <a:schemeClr val="tx1"/>
                </a:solidFill>
                <a:hlinkClick r:id="rId5"/>
              </a:rPr>
              <a:t>https://</a:t>
            </a:r>
            <a:r>
              <a:rPr lang="en-US" sz="3200" b="1" dirty="0" smtClean="0">
                <a:solidFill>
                  <a:schemeClr val="tx1"/>
                </a:solidFill>
                <a:hlinkClick r:id="rId5"/>
              </a:rPr>
              <a:t>cnp.sde.ok.gov/SummerFood</a:t>
            </a:r>
            <a:r>
              <a:rPr lang="en-US" sz="3200" b="1" dirty="0" smtClean="0">
                <a:solidFill>
                  <a:schemeClr val="tx1"/>
                </a:solidFill>
              </a:rPr>
              <a:t>  </a:t>
            </a:r>
            <a:endParaRPr lang="en-US" sz="3200" b="1" dirty="0">
              <a:solidFill>
                <a:schemeClr val="tx1"/>
              </a:solidFill>
            </a:endParaRPr>
          </a:p>
          <a:p>
            <a:endParaRPr lang="en-US" sz="3200"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13</a:t>
            </a:fld>
            <a:endParaRPr lang="en-US" dirty="0">
              <a:solidFill>
                <a:schemeClr val="tx1"/>
              </a:solidFill>
            </a:endParaRPr>
          </a:p>
        </p:txBody>
      </p:sp>
      <p:sp>
        <p:nvSpPr>
          <p:cNvPr id="6" name="Title 5"/>
          <p:cNvSpPr>
            <a:spLocks noGrp="1"/>
          </p:cNvSpPr>
          <p:nvPr>
            <p:ph type="title"/>
          </p:nvPr>
        </p:nvSpPr>
        <p:spPr/>
        <p:txBody>
          <a:bodyPr>
            <a:normAutofit/>
          </a:bodyPr>
          <a:lstStyle/>
          <a:p>
            <a:r>
              <a:rPr lang="en-US" sz="3600" b="1" dirty="0" smtClean="0">
                <a:solidFill>
                  <a:schemeClr val="tx1"/>
                </a:solidFill>
                <a:latin typeface="Arial" panose="020B0604020202020204" pitchFamily="34" charset="0"/>
                <a:cs typeface="Arial" panose="020B0604020202020204" pitchFamily="34" charset="0"/>
              </a:rPr>
              <a:t>IMPORTANT WEBSITES AND </a:t>
            </a:r>
            <a:br>
              <a:rPr lang="en-US" sz="3600" b="1" dirty="0" smtClean="0">
                <a:solidFill>
                  <a:schemeClr val="tx1"/>
                </a:solidFill>
                <a:latin typeface="Arial" panose="020B0604020202020204" pitchFamily="34" charset="0"/>
                <a:cs typeface="Arial" panose="020B0604020202020204" pitchFamily="34" charset="0"/>
              </a:rPr>
            </a:br>
            <a:r>
              <a:rPr lang="en-US" sz="3600" b="1" dirty="0" smtClean="0">
                <a:solidFill>
                  <a:schemeClr val="tx1"/>
                </a:solidFill>
                <a:latin typeface="Arial" panose="020B0604020202020204" pitchFamily="34" charset="0"/>
                <a:cs typeface="Arial" panose="020B0604020202020204" pitchFamily="34" charset="0"/>
              </a:rPr>
              <a:t>PHONE NUMBERS</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151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362200"/>
            <a:ext cx="7790914" cy="2862322"/>
          </a:xfrm>
          <a:prstGeom prst="rect">
            <a:avLst/>
          </a:prstGeom>
        </p:spPr>
        <p:txBody>
          <a:bodyPr wrap="none">
            <a:spAutoFit/>
          </a:bodyPr>
          <a:lstStyle/>
          <a:p>
            <a:pPr algn="ct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Application Deadline</a:t>
            </a:r>
          </a:p>
          <a:p>
            <a:pPr algn="ctr"/>
            <a:endPar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April 30, 2018</a:t>
            </a:r>
            <a:endPar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9B8C70C-26FB-49A3-AC3E-337B6969B132}"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1938137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0" y="2438400"/>
            <a:ext cx="5791197" cy="3759200"/>
          </a:xfrm>
        </p:spPr>
        <p:txBody>
          <a:bodyPr/>
          <a:lstStyle/>
          <a:p>
            <a:pPr marL="0" indent="0">
              <a:spcBef>
                <a:spcPts val="0"/>
              </a:spcBef>
              <a:buNone/>
            </a:pPr>
            <a:r>
              <a:rPr lang="en-US" b="1" dirty="0">
                <a:solidFill>
                  <a:schemeClr val="tx1"/>
                </a:solidFill>
                <a:latin typeface="Arial" panose="020B0604020202020204" pitchFamily="34" charset="0"/>
                <a:cs typeface="Arial" panose="020B0604020202020204" pitchFamily="34" charset="0"/>
              </a:rPr>
              <a:t>For additional information, contact</a:t>
            </a:r>
            <a:r>
              <a:rPr lang="en-US" b="1" dirty="0" smtClean="0">
                <a:solidFill>
                  <a:schemeClr val="tx1"/>
                </a:solidFill>
                <a:latin typeface="Arial" panose="020B0604020202020204" pitchFamily="34" charset="0"/>
                <a:cs typeface="Arial" panose="020B0604020202020204" pitchFamily="34" charset="0"/>
              </a:rPr>
              <a:t>:</a:t>
            </a:r>
          </a:p>
          <a:p>
            <a:pPr marL="0" indent="0">
              <a:spcBef>
                <a:spcPts val="0"/>
              </a:spcBef>
              <a:buNone/>
            </a:pPr>
            <a:endParaRPr lang="en-US" b="1" dirty="0">
              <a:solidFill>
                <a:schemeClr val="tx1"/>
              </a:solidFill>
              <a:latin typeface="Arial" panose="020B0604020202020204" pitchFamily="34" charset="0"/>
              <a:cs typeface="Arial" panose="020B0604020202020204" pitchFamily="34" charset="0"/>
            </a:endParaRPr>
          </a:p>
          <a:p>
            <a:pPr marL="0" indent="0">
              <a:spcBef>
                <a:spcPts val="0"/>
              </a:spcBef>
              <a:buNone/>
            </a:pPr>
            <a:r>
              <a:rPr lang="en-US" b="1" dirty="0" smtClean="0">
                <a:solidFill>
                  <a:schemeClr val="tx1"/>
                </a:solidFill>
                <a:latin typeface="Arial" panose="020B0604020202020204" pitchFamily="34" charset="0"/>
                <a:cs typeface="Arial" panose="020B0604020202020204" pitchFamily="34" charset="0"/>
              </a:rPr>
              <a:t>Dee Houston, </a:t>
            </a:r>
            <a:r>
              <a:rPr lang="en-US" b="1" dirty="0">
                <a:solidFill>
                  <a:schemeClr val="tx1"/>
                </a:solidFill>
                <a:latin typeface="Arial" panose="020B0604020202020204" pitchFamily="34" charset="0"/>
                <a:cs typeface="Arial" panose="020B0604020202020204" pitchFamily="34" charset="0"/>
              </a:rPr>
              <a:t>Coordinator, </a:t>
            </a:r>
            <a:r>
              <a:rPr lang="en-US" b="1" dirty="0" smtClean="0">
                <a:solidFill>
                  <a:schemeClr val="tx1"/>
                </a:solidFill>
                <a:latin typeface="Arial" panose="020B0604020202020204" pitchFamily="34" charset="0"/>
                <a:cs typeface="Arial" panose="020B0604020202020204" pitchFamily="34" charset="0"/>
              </a:rPr>
              <a:t>SFSP</a:t>
            </a:r>
          </a:p>
          <a:p>
            <a:pPr marL="0" indent="0">
              <a:spcBef>
                <a:spcPts val="0"/>
              </a:spcBef>
              <a:buNone/>
            </a:pPr>
            <a:r>
              <a:rPr lang="en-US" b="1" dirty="0" smtClean="0">
                <a:solidFill>
                  <a:schemeClr val="tx1"/>
                </a:solidFill>
                <a:latin typeface="Arial" panose="020B0604020202020204" pitchFamily="34" charset="0"/>
                <a:cs typeface="Arial" panose="020B0604020202020204" pitchFamily="34" charset="0"/>
              </a:rPr>
              <a:t>Child Nutrition Programs</a:t>
            </a:r>
            <a:endParaRPr lang="en-US" b="1" dirty="0">
              <a:solidFill>
                <a:schemeClr val="tx1"/>
              </a:solidFill>
              <a:latin typeface="Arial" panose="020B0604020202020204" pitchFamily="34" charset="0"/>
              <a:cs typeface="Arial" panose="020B0604020202020204" pitchFamily="34" charset="0"/>
            </a:endParaRPr>
          </a:p>
          <a:p>
            <a:pPr marL="0" indent="0">
              <a:spcBef>
                <a:spcPts val="0"/>
              </a:spcBef>
              <a:buNone/>
            </a:pPr>
            <a:r>
              <a:rPr lang="en-US" b="1" dirty="0">
                <a:solidFill>
                  <a:schemeClr val="tx1"/>
                </a:solidFill>
                <a:latin typeface="Arial" panose="020B0604020202020204" pitchFamily="34" charset="0"/>
                <a:cs typeface="Arial" panose="020B0604020202020204" pitchFamily="34" charset="0"/>
              </a:rPr>
              <a:t>2500 N. Lincoln Boulevard, Suite 310</a:t>
            </a:r>
          </a:p>
          <a:p>
            <a:pPr marL="0" indent="0">
              <a:spcBef>
                <a:spcPts val="0"/>
              </a:spcBef>
              <a:buNone/>
            </a:pPr>
            <a:r>
              <a:rPr lang="en-US" b="1" dirty="0">
                <a:solidFill>
                  <a:schemeClr val="tx1"/>
                </a:solidFill>
                <a:latin typeface="Arial" panose="020B0604020202020204" pitchFamily="34" charset="0"/>
                <a:cs typeface="Arial" panose="020B0604020202020204" pitchFamily="34" charset="0"/>
              </a:rPr>
              <a:t>Oklahoma City, OK 73010</a:t>
            </a:r>
          </a:p>
          <a:p>
            <a:pPr marL="0" indent="0">
              <a:spcBef>
                <a:spcPts val="0"/>
              </a:spcBef>
              <a:buNone/>
            </a:pPr>
            <a:r>
              <a:rPr lang="en-US" b="1" dirty="0">
                <a:solidFill>
                  <a:schemeClr val="tx1"/>
                </a:solidFill>
                <a:latin typeface="Arial" panose="020B0604020202020204" pitchFamily="34" charset="0"/>
                <a:cs typeface="Arial" panose="020B0604020202020204" pitchFamily="34" charset="0"/>
              </a:rPr>
              <a:t>(405) 521-3327</a:t>
            </a:r>
          </a:p>
          <a:p>
            <a:pPr marL="0" indent="0">
              <a:spcBef>
                <a:spcPts val="0"/>
              </a:spcBef>
              <a:buNone/>
            </a:pPr>
            <a:r>
              <a:rPr lang="en-US" b="1" dirty="0" smtClean="0">
                <a:solidFill>
                  <a:schemeClr val="tx1"/>
                </a:solidFill>
                <a:latin typeface="Arial" panose="020B0604020202020204" pitchFamily="34" charset="0"/>
                <a:cs typeface="Arial" panose="020B0604020202020204" pitchFamily="34" charset="0"/>
              </a:rPr>
              <a:t>Dee.Houston@sde.ok.gov</a:t>
            </a:r>
            <a:r>
              <a:rPr lang="en-US"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15</a:t>
            </a:fld>
            <a:endParaRPr lang="en-US" dirty="0">
              <a:solidFill>
                <a:schemeClr val="tx1"/>
              </a:solidFill>
            </a:endParaRPr>
          </a:p>
        </p:txBody>
      </p:sp>
      <p:sp>
        <p:nvSpPr>
          <p:cNvPr id="3" name="Title 2"/>
          <p:cNvSpPr>
            <a:spLocks noGrp="1"/>
          </p:cNvSpPr>
          <p:nvPr>
            <p:ph type="title"/>
          </p:nvPr>
        </p:nvSpPr>
        <p:spPr>
          <a:xfrm>
            <a:off x="457200" y="381000"/>
            <a:ext cx="8229600" cy="1625600"/>
          </a:xfrm>
          <a:noFill/>
          <a:ln>
            <a:noFill/>
          </a:ln>
        </p:spPr>
        <p:style>
          <a:lnRef idx="3">
            <a:schemeClr val="lt1"/>
          </a:lnRef>
          <a:fillRef idx="1">
            <a:schemeClr val="accent6"/>
          </a:fillRef>
          <a:effectRef idx="1">
            <a:schemeClr val="accent6"/>
          </a:effectRef>
          <a:fontRef idx="minor">
            <a:schemeClr val="lt1"/>
          </a:fontRef>
        </p:style>
        <p:txBody>
          <a:bodyPr>
            <a:normAutofit/>
          </a:bodyPr>
          <a:lstStyle/>
          <a:p>
            <a:r>
              <a:rPr lang="en-US" sz="2800" b="1" dirty="0" smtClean="0">
                <a:solidFill>
                  <a:schemeClr val="tx1"/>
                </a:solidFill>
                <a:latin typeface="Arial" panose="020B0604020202020204" pitchFamily="34" charset="0"/>
                <a:cs typeface="Arial" panose="020B0604020202020204" pitchFamily="34" charset="0"/>
              </a:rPr>
              <a:t>SUMMER FOOD SERVICE PROGRAM</a:t>
            </a:r>
            <a:br>
              <a:rPr lang="en-US" sz="2800" b="1" dirty="0" smtClean="0">
                <a:solidFill>
                  <a:schemeClr val="tx1"/>
                </a:solidFill>
                <a:latin typeface="Arial" panose="020B0604020202020204" pitchFamily="34" charset="0"/>
                <a:cs typeface="Arial" panose="020B0604020202020204" pitchFamily="34" charset="0"/>
              </a:rPr>
            </a:br>
            <a:r>
              <a:rPr lang="en-US" sz="2800" b="1" dirty="0" smtClean="0">
                <a:solidFill>
                  <a:schemeClr val="tx1"/>
                </a:solidFill>
                <a:latin typeface="Arial" panose="020B0604020202020204" pitchFamily="34" charset="0"/>
                <a:cs typeface="Arial" panose="020B0604020202020204" pitchFamily="34" charset="0"/>
              </a:rPr>
              <a:t>OKLAHOMA STATE DEPARTMENT OF EDUCATION</a:t>
            </a:r>
            <a:endParaRPr lang="en-U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18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09800"/>
            <a:ext cx="8229600" cy="4368800"/>
          </a:xfrm>
        </p:spPr>
        <p:txBody>
          <a:bodyPr>
            <a:normAutofit/>
          </a:bodyPr>
          <a:lstStyle/>
          <a:p>
            <a:pPr>
              <a:lnSpc>
                <a:spcPct val="110000"/>
              </a:lnSpc>
              <a:spcBef>
                <a:spcPts val="0"/>
              </a:spcBef>
              <a:buClr>
                <a:srgbClr val="F68D36"/>
              </a:buClr>
              <a:buFont typeface="Arial" panose="020B0604020202020204" pitchFamily="34" charset="0"/>
              <a:buChar char="•"/>
            </a:pPr>
            <a:r>
              <a:rPr lang="en-US" sz="2800" b="1" dirty="0">
                <a:solidFill>
                  <a:schemeClr val="tx1"/>
                </a:solidFill>
                <a:latin typeface="Arial" panose="020B0604020202020204" pitchFamily="34" charset="0"/>
                <a:cs typeface="Arial" panose="020B0604020202020204" pitchFamily="34" charset="0"/>
              </a:rPr>
              <a:t>Free meals to </a:t>
            </a:r>
            <a:r>
              <a:rPr lang="en-US" sz="2800" b="1" dirty="0" smtClean="0">
                <a:solidFill>
                  <a:schemeClr val="tx1"/>
                </a:solidFill>
                <a:latin typeface="Arial" panose="020B0604020202020204" pitchFamily="34" charset="0"/>
                <a:cs typeface="Arial" panose="020B0604020202020204" pitchFamily="34" charset="0"/>
              </a:rPr>
              <a:t>children</a:t>
            </a:r>
          </a:p>
          <a:p>
            <a:pPr>
              <a:lnSpc>
                <a:spcPct val="110000"/>
              </a:lnSpc>
              <a:spcBef>
                <a:spcPts val="0"/>
              </a:spcBef>
              <a:buClr>
                <a:srgbClr val="F68D36"/>
              </a:buClr>
              <a:buFont typeface="Arial" panose="020B0604020202020204" pitchFamily="34" charset="0"/>
              <a:buChar char="•"/>
            </a:pPr>
            <a:endParaRPr lang="en-US" sz="1700" b="1" dirty="0">
              <a:solidFill>
                <a:schemeClr val="tx1"/>
              </a:solidFill>
              <a:latin typeface="Arial" panose="020B0604020202020204" pitchFamily="34" charset="0"/>
              <a:cs typeface="Arial" panose="020B0604020202020204" pitchFamily="34" charset="0"/>
            </a:endParaRPr>
          </a:p>
          <a:p>
            <a:pPr>
              <a:lnSpc>
                <a:spcPct val="110000"/>
              </a:lnSpc>
              <a:spcBef>
                <a:spcPts val="0"/>
              </a:spcBef>
              <a:buClr>
                <a:srgbClr val="F68D36"/>
              </a:buClr>
              <a:buFont typeface="Arial" panose="020B0604020202020204" pitchFamily="34" charset="0"/>
              <a:buChar char="•"/>
            </a:pPr>
            <a:r>
              <a:rPr lang="en-US" sz="2800" b="1" dirty="0" smtClean="0">
                <a:solidFill>
                  <a:schemeClr val="tx1"/>
                </a:solidFill>
                <a:latin typeface="Arial" panose="020B0604020202020204" pitchFamily="34" charset="0"/>
                <a:cs typeface="Arial" panose="020B0604020202020204" pitchFamily="34" charset="0"/>
              </a:rPr>
              <a:t>Must be </a:t>
            </a:r>
            <a:r>
              <a:rPr lang="en-US" sz="2800" b="1" dirty="0">
                <a:solidFill>
                  <a:schemeClr val="tx1"/>
                </a:solidFill>
                <a:latin typeface="Arial" panose="020B0604020202020204" pitchFamily="34" charset="0"/>
                <a:cs typeface="Arial" panose="020B0604020202020204" pitchFamily="34" charset="0"/>
              </a:rPr>
              <a:t>18 and under to </a:t>
            </a:r>
            <a:r>
              <a:rPr lang="en-US" sz="2800" b="1" dirty="0" smtClean="0">
                <a:solidFill>
                  <a:schemeClr val="tx1"/>
                </a:solidFill>
                <a:latin typeface="Arial" panose="020B0604020202020204" pitchFamily="34" charset="0"/>
                <a:cs typeface="Arial" panose="020B0604020202020204" pitchFamily="34" charset="0"/>
              </a:rPr>
              <a:t>participate</a:t>
            </a:r>
          </a:p>
          <a:p>
            <a:pPr>
              <a:lnSpc>
                <a:spcPct val="110000"/>
              </a:lnSpc>
              <a:spcBef>
                <a:spcPts val="0"/>
              </a:spcBef>
              <a:buClr>
                <a:srgbClr val="F68D36"/>
              </a:buClr>
              <a:buFont typeface="Arial" panose="020B0604020202020204" pitchFamily="34" charset="0"/>
              <a:buChar char="•"/>
            </a:pPr>
            <a:endParaRPr lang="en-US" sz="1700" b="1" dirty="0">
              <a:solidFill>
                <a:schemeClr val="tx1"/>
              </a:solidFill>
              <a:latin typeface="Arial" panose="020B0604020202020204" pitchFamily="34" charset="0"/>
              <a:cs typeface="Arial" panose="020B0604020202020204" pitchFamily="34" charset="0"/>
            </a:endParaRPr>
          </a:p>
          <a:p>
            <a:pPr>
              <a:lnSpc>
                <a:spcPct val="110000"/>
              </a:lnSpc>
              <a:spcBef>
                <a:spcPts val="0"/>
              </a:spcBef>
              <a:buClr>
                <a:srgbClr val="F68D36"/>
              </a:buClr>
              <a:buFont typeface="Arial" panose="020B0604020202020204" pitchFamily="34" charset="0"/>
              <a:buChar char="•"/>
            </a:pPr>
            <a:r>
              <a:rPr lang="en-US" sz="2800" b="1" dirty="0">
                <a:solidFill>
                  <a:schemeClr val="tx1"/>
                </a:solidFill>
                <a:latin typeface="Arial" panose="020B0604020202020204" pitchFamily="34" charset="0"/>
                <a:cs typeface="Arial" panose="020B0604020202020204" pitchFamily="34" charset="0"/>
              </a:rPr>
              <a:t>Operates ONLY when school not in </a:t>
            </a:r>
            <a:r>
              <a:rPr lang="en-US" sz="2800" b="1" dirty="0" smtClean="0">
                <a:solidFill>
                  <a:schemeClr val="tx1"/>
                </a:solidFill>
                <a:latin typeface="Arial" panose="020B0604020202020204" pitchFamily="34" charset="0"/>
                <a:cs typeface="Arial" panose="020B0604020202020204" pitchFamily="34" charset="0"/>
              </a:rPr>
              <a:t>session</a:t>
            </a:r>
          </a:p>
          <a:p>
            <a:pPr>
              <a:lnSpc>
                <a:spcPct val="110000"/>
              </a:lnSpc>
              <a:spcBef>
                <a:spcPts val="0"/>
              </a:spcBef>
              <a:buClr>
                <a:srgbClr val="F68D36"/>
              </a:buClr>
              <a:buFont typeface="Arial" panose="020B0604020202020204" pitchFamily="34" charset="0"/>
              <a:buChar char="•"/>
            </a:pPr>
            <a:endParaRPr lang="en-US" sz="1700" b="1" dirty="0">
              <a:solidFill>
                <a:schemeClr val="tx1"/>
              </a:solidFill>
              <a:latin typeface="Arial" panose="020B0604020202020204" pitchFamily="34" charset="0"/>
              <a:cs typeface="Arial" panose="020B0604020202020204" pitchFamily="34" charset="0"/>
            </a:endParaRPr>
          </a:p>
          <a:p>
            <a:pPr>
              <a:lnSpc>
                <a:spcPct val="110000"/>
              </a:lnSpc>
              <a:spcBef>
                <a:spcPts val="0"/>
              </a:spcBef>
              <a:buClr>
                <a:srgbClr val="F68D36"/>
              </a:buClr>
              <a:buFont typeface="Arial" panose="020B0604020202020204" pitchFamily="34" charset="0"/>
              <a:buChar char="•"/>
            </a:pPr>
            <a:r>
              <a:rPr lang="en-US" sz="2800" b="1" dirty="0">
                <a:solidFill>
                  <a:schemeClr val="tx1"/>
                </a:solidFill>
                <a:latin typeface="Arial" panose="020B0604020202020204" pitchFamily="34" charset="0"/>
                <a:cs typeface="Arial" panose="020B0604020202020204" pitchFamily="34" charset="0"/>
              </a:rPr>
              <a:t>Federally funded program administered through State Agencies</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2</a:t>
            </a:fld>
            <a:endParaRPr lang="en-US" dirty="0">
              <a:solidFill>
                <a:schemeClr val="tx1"/>
              </a:solidFill>
            </a:endParaRPr>
          </a:p>
        </p:txBody>
      </p:sp>
      <p:sp>
        <p:nvSpPr>
          <p:cNvPr id="3" name="Title 2"/>
          <p:cNvSpPr>
            <a:spLocks noGrp="1"/>
          </p:cNvSpPr>
          <p:nvPr>
            <p:ph type="title"/>
          </p:nvPr>
        </p:nvSpPr>
        <p:spPr>
          <a:noFill/>
          <a:ln>
            <a:noFill/>
          </a:ln>
        </p:spPr>
        <p:style>
          <a:lnRef idx="3">
            <a:schemeClr val="lt1"/>
          </a:lnRef>
          <a:fillRef idx="1">
            <a:schemeClr val="accent6"/>
          </a:fillRef>
          <a:effectRef idx="1">
            <a:schemeClr val="accent6"/>
          </a:effectRef>
          <a:fontRef idx="minor">
            <a:schemeClr val="lt1"/>
          </a:fontRef>
        </p:style>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984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38200" y="2438400"/>
            <a:ext cx="7408333" cy="4419600"/>
          </a:xfrm>
        </p:spPr>
        <p:txBody>
          <a:bodyPr>
            <a:normAutofit/>
          </a:bodyPr>
          <a:lstStyle/>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Community- and </a:t>
            </a:r>
            <a:r>
              <a:rPr lang="en-US" b="1" dirty="0" smtClean="0">
                <a:solidFill>
                  <a:schemeClr val="tx1"/>
                </a:solidFill>
                <a:latin typeface="Arial" panose="020B0604020202020204" pitchFamily="34" charset="0"/>
                <a:cs typeface="Arial" panose="020B0604020202020204" pitchFamily="34" charset="0"/>
              </a:rPr>
              <a:t>faith-based</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Private nonprofit</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Local governments</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Schools</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Upward </a:t>
            </a:r>
            <a:r>
              <a:rPr lang="en-US" b="1" dirty="0">
                <a:solidFill>
                  <a:schemeClr val="tx1"/>
                </a:solidFill>
                <a:latin typeface="Arial" panose="020B0604020202020204" pitchFamily="34" charset="0"/>
                <a:cs typeface="Arial" panose="020B0604020202020204" pitchFamily="34" charset="0"/>
              </a:rPr>
              <a:t>Bound </a:t>
            </a:r>
            <a:r>
              <a:rPr lang="en-US" b="1" dirty="0" smtClean="0">
                <a:solidFill>
                  <a:schemeClr val="tx1"/>
                </a:solidFill>
                <a:latin typeface="Arial" panose="020B0604020202020204" pitchFamily="34" charset="0"/>
                <a:cs typeface="Arial" panose="020B0604020202020204" pitchFamily="34" charset="0"/>
              </a:rPr>
              <a:t>programs</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a:spcBef>
                <a:spcPts val="0"/>
              </a:spcBef>
              <a:buClr>
                <a:srgbClr val="F8A45E"/>
              </a:buClr>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 </a:t>
            </a:r>
            <a:r>
              <a:rPr lang="en-US" b="1" dirty="0" smtClean="0">
                <a:solidFill>
                  <a:schemeClr val="tx1"/>
                </a:solidFill>
                <a:latin typeface="Arial" panose="020B0604020202020204" pitchFamily="34" charset="0"/>
                <a:cs typeface="Arial" panose="020B0604020202020204" pitchFamily="34" charset="0"/>
              </a:rPr>
              <a:t> Migrant centers</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Tribal organizations/reservations</a:t>
            </a:r>
          </a:p>
          <a:p>
            <a:pPr marL="457200" indent="-457200">
              <a:spcBef>
                <a:spcPts val="0"/>
              </a:spcBef>
              <a:buClr>
                <a:srgbClr val="F8A45E"/>
              </a:buClr>
              <a:buFont typeface="Arial" pitchFamily="34" charset="0"/>
              <a:buChar char="•"/>
            </a:pPr>
            <a:endParaRPr lang="en-US" sz="4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Camps</a:t>
            </a:r>
            <a:r>
              <a:rPr lang="en-US" dirty="0">
                <a:solidFill>
                  <a:schemeClr val="tx1"/>
                </a:solidFill>
                <a:latin typeface="Arial" panose="020B0604020202020204" pitchFamily="34" charset="0"/>
                <a:cs typeface="Arial" panose="020B0604020202020204" pitchFamily="34" charset="0"/>
              </a:rPr>
              <a:t>	</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3</a:t>
            </a:fld>
            <a:endParaRPr lang="en-US" dirty="0">
              <a:solidFill>
                <a:schemeClr val="tx1"/>
              </a:solidFill>
            </a:endParaRPr>
          </a:p>
        </p:txBody>
      </p:sp>
      <p:sp>
        <p:nvSpPr>
          <p:cNvPr id="6" name="Title 5"/>
          <p:cNvSpPr>
            <a:spLocks noGrp="1"/>
          </p:cNvSpPr>
          <p:nvPr>
            <p:ph type="title"/>
          </p:nvPr>
        </p:nvSpPr>
        <p:spPr>
          <a:xfrm>
            <a:off x="304800" y="381000"/>
            <a:ext cx="8534399" cy="1447800"/>
          </a:xfrm>
        </p:spPr>
        <p:txBody>
          <a:bodyPr>
            <a:noAutofit/>
          </a:bodyPr>
          <a:lstStyle/>
          <a:p>
            <a:r>
              <a:rPr lang="en-US"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TYPES OF SPONSORING ORGANIZATIONS</a:t>
            </a:r>
            <a:endParaRPr lang="en-US"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743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057400"/>
            <a:ext cx="8229600" cy="3962400"/>
          </a:xfrm>
        </p:spPr>
        <p:txBody>
          <a:bodyPr>
            <a:noAutofit/>
          </a:bodyPr>
          <a:lstStyle/>
          <a:p>
            <a:pPr marL="0" indent="0">
              <a:lnSpc>
                <a:spcPts val="2500"/>
              </a:lnSpc>
              <a:spcBef>
                <a:spcPts val="0"/>
              </a:spcBef>
              <a:buNone/>
            </a:pPr>
            <a:r>
              <a:rPr lang="en-US" b="1" dirty="0">
                <a:solidFill>
                  <a:schemeClr val="tx1"/>
                </a:solidFill>
                <a:latin typeface="Arial" panose="020B0604020202020204" pitchFamily="34" charset="0"/>
                <a:cs typeface="Arial" panose="020B0604020202020204" pitchFamily="34" charset="0"/>
              </a:rPr>
              <a:t>Area </a:t>
            </a:r>
            <a:r>
              <a:rPr lang="en-US" b="1" dirty="0" smtClean="0">
                <a:solidFill>
                  <a:schemeClr val="tx1"/>
                </a:solidFill>
                <a:latin typeface="Arial" panose="020B0604020202020204" pitchFamily="34" charset="0"/>
                <a:cs typeface="Arial" panose="020B0604020202020204" pitchFamily="34" charset="0"/>
              </a:rPr>
              <a:t>Eligibility</a:t>
            </a:r>
          </a:p>
          <a:p>
            <a:pPr marL="0" indent="0">
              <a:lnSpc>
                <a:spcPts val="2500"/>
              </a:lnSpc>
              <a:spcBef>
                <a:spcPts val="0"/>
              </a:spcBef>
              <a:buNone/>
            </a:pPr>
            <a:endParaRPr lang="en-US" sz="800" b="1" dirty="0">
              <a:solidFill>
                <a:schemeClr val="tx1"/>
              </a:solidFill>
              <a:latin typeface="Arial" panose="020B0604020202020204" pitchFamily="34" charset="0"/>
              <a:cs typeface="Arial" panose="020B0604020202020204" pitchFamily="34" charset="0"/>
            </a:endParaRPr>
          </a:p>
          <a:p>
            <a:pPr lvl="2" indent="-457200">
              <a:lnSpc>
                <a:spcPts val="2500"/>
              </a:lnSpc>
              <a:spcBef>
                <a:spcPts val="0"/>
              </a:spcBef>
              <a:buClr>
                <a:srgbClr val="F8A45E"/>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50% or more of the children in school service area qualify for free/reduced-price school </a:t>
            </a:r>
            <a:r>
              <a:rPr lang="en-US" sz="2400" dirty="0" smtClean="0">
                <a:solidFill>
                  <a:schemeClr val="tx1"/>
                </a:solidFill>
                <a:latin typeface="Arial" panose="020B0604020202020204" pitchFamily="34" charset="0"/>
                <a:cs typeface="Arial" panose="020B0604020202020204" pitchFamily="34" charset="0"/>
              </a:rPr>
              <a:t>meals</a:t>
            </a:r>
          </a:p>
          <a:p>
            <a:pPr lvl="2" indent="-457200">
              <a:lnSpc>
                <a:spcPts val="2500"/>
              </a:lnSpc>
              <a:spcBef>
                <a:spcPts val="0"/>
              </a:spcBef>
              <a:buClr>
                <a:srgbClr val="F8A45E"/>
              </a:buClr>
              <a:buFont typeface="Arial" panose="020B0604020202020204" pitchFamily="34" charset="0"/>
              <a:buChar char="•"/>
            </a:pPr>
            <a:endParaRPr lang="en-US" sz="800" dirty="0">
              <a:solidFill>
                <a:schemeClr val="tx1"/>
              </a:solidFill>
              <a:latin typeface="Arial" panose="020B0604020202020204" pitchFamily="34" charset="0"/>
              <a:cs typeface="Arial" panose="020B0604020202020204" pitchFamily="34" charset="0"/>
            </a:endParaRPr>
          </a:p>
          <a:p>
            <a:pPr lvl="2" indent="-457200">
              <a:lnSpc>
                <a:spcPts val="2500"/>
              </a:lnSpc>
              <a:spcBef>
                <a:spcPts val="0"/>
              </a:spcBef>
              <a:buClr>
                <a:srgbClr val="F8A45E"/>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Based on school enrollment data or census data</a:t>
            </a:r>
            <a:r>
              <a:rPr lang="en-US" sz="2400" dirty="0" smtClean="0">
                <a:solidFill>
                  <a:schemeClr val="tx1"/>
                </a:solidFill>
                <a:latin typeface="Arial" panose="020B0604020202020204" pitchFamily="34" charset="0"/>
                <a:cs typeface="Arial" panose="020B0604020202020204" pitchFamily="34" charset="0"/>
              </a:rPr>
              <a:t>.</a:t>
            </a:r>
          </a:p>
          <a:p>
            <a:pPr lvl="2" indent="-457200">
              <a:lnSpc>
                <a:spcPts val="2500"/>
              </a:lnSpc>
              <a:spcBef>
                <a:spcPts val="0"/>
              </a:spcBef>
              <a:buClr>
                <a:srgbClr val="F8A45E"/>
              </a:buClr>
              <a:buFont typeface="Arial" panose="020B0604020202020204" pitchFamily="34" charset="0"/>
              <a:buChar char="•"/>
            </a:pPr>
            <a:endParaRPr lang="en-US" sz="2400" b="1" dirty="0" smtClean="0">
              <a:solidFill>
                <a:schemeClr val="tx1"/>
              </a:solidFill>
              <a:latin typeface="Arial" panose="020B0604020202020204" pitchFamily="34" charset="0"/>
              <a:cs typeface="Arial" panose="020B0604020202020204" pitchFamily="34" charset="0"/>
            </a:endParaRPr>
          </a:p>
          <a:p>
            <a:pPr marL="0" lvl="1" indent="0">
              <a:lnSpc>
                <a:spcPts val="2500"/>
              </a:lnSpc>
              <a:spcBef>
                <a:spcPts val="0"/>
              </a:spcBef>
              <a:buClr>
                <a:schemeClr val="accent1"/>
              </a:buClr>
              <a:buNone/>
            </a:pPr>
            <a:r>
              <a:rPr lang="en-US" sz="2400" b="1" dirty="0" smtClean="0">
                <a:solidFill>
                  <a:schemeClr val="tx1"/>
                </a:solidFill>
                <a:latin typeface="Arial" panose="020B0604020202020204" pitchFamily="34" charset="0"/>
                <a:cs typeface="Arial" panose="020B0604020202020204" pitchFamily="34" charset="0"/>
              </a:rPr>
              <a:t>Household </a:t>
            </a:r>
            <a:r>
              <a:rPr lang="en-US" sz="2400" b="1" dirty="0">
                <a:solidFill>
                  <a:schemeClr val="tx1"/>
                </a:solidFill>
                <a:latin typeface="Arial" panose="020B0604020202020204" pitchFamily="34" charset="0"/>
                <a:cs typeface="Arial" panose="020B0604020202020204" pitchFamily="34" charset="0"/>
              </a:rPr>
              <a:t>Income </a:t>
            </a:r>
            <a:r>
              <a:rPr lang="en-US" sz="2400" b="1" dirty="0" smtClean="0">
                <a:solidFill>
                  <a:schemeClr val="tx1"/>
                </a:solidFill>
                <a:latin typeface="Arial" panose="020B0604020202020204" pitchFamily="34" charset="0"/>
                <a:cs typeface="Arial" panose="020B0604020202020204" pitchFamily="34" charset="0"/>
              </a:rPr>
              <a:t>Applications</a:t>
            </a:r>
          </a:p>
          <a:p>
            <a:pPr marL="0" lvl="1" indent="0">
              <a:lnSpc>
                <a:spcPts val="2500"/>
              </a:lnSpc>
              <a:spcBef>
                <a:spcPts val="0"/>
              </a:spcBef>
              <a:buClr>
                <a:schemeClr val="accent1"/>
              </a:buClr>
              <a:buNone/>
            </a:pPr>
            <a:endParaRPr lang="en-US" sz="800" b="1" dirty="0">
              <a:solidFill>
                <a:schemeClr val="tx1"/>
              </a:solidFill>
              <a:latin typeface="Arial" panose="020B0604020202020204" pitchFamily="34" charset="0"/>
              <a:cs typeface="Arial" panose="020B0604020202020204" pitchFamily="34" charset="0"/>
            </a:endParaRPr>
          </a:p>
          <a:p>
            <a:pPr lvl="2" indent="-457200">
              <a:lnSpc>
                <a:spcPts val="2500"/>
              </a:lnSpc>
              <a:spcBef>
                <a:spcPts val="0"/>
              </a:spcBef>
              <a:buClr>
                <a:srgbClr val="F8A45E"/>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Obtain application from each household </a:t>
            </a:r>
            <a:r>
              <a:rPr lang="en-US" sz="2400" dirty="0" smtClean="0">
                <a:solidFill>
                  <a:schemeClr val="tx1"/>
                </a:solidFill>
                <a:latin typeface="Arial" panose="020B0604020202020204" pitchFamily="34" charset="0"/>
                <a:cs typeface="Arial" panose="020B0604020202020204" pitchFamily="34" charset="0"/>
              </a:rPr>
              <a:t>represented</a:t>
            </a:r>
          </a:p>
          <a:p>
            <a:pPr lvl="2" indent="-457200">
              <a:lnSpc>
                <a:spcPts val="2500"/>
              </a:lnSpc>
              <a:spcBef>
                <a:spcPts val="0"/>
              </a:spcBef>
              <a:buClr>
                <a:srgbClr val="F8A45E"/>
              </a:buClr>
              <a:buFont typeface="Arial" panose="020B0604020202020204" pitchFamily="34" charset="0"/>
              <a:buChar char="•"/>
            </a:pPr>
            <a:endParaRPr lang="en-US" sz="800" dirty="0">
              <a:solidFill>
                <a:schemeClr val="tx1"/>
              </a:solidFill>
              <a:latin typeface="Arial" panose="020B0604020202020204" pitchFamily="34" charset="0"/>
              <a:cs typeface="Arial" panose="020B0604020202020204" pitchFamily="34" charset="0"/>
            </a:endParaRPr>
          </a:p>
          <a:p>
            <a:pPr lvl="2" indent="-457200">
              <a:lnSpc>
                <a:spcPts val="2500"/>
              </a:lnSpc>
              <a:spcBef>
                <a:spcPts val="0"/>
              </a:spcBef>
              <a:buClr>
                <a:srgbClr val="F8A45E"/>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50% must be eligible for free/reduced-priced meals</a:t>
            </a:r>
            <a:endParaRPr lang="en-US" sz="24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4</a:t>
            </a:fld>
            <a:endParaRPr lang="en-US" dirty="0">
              <a:solidFill>
                <a:schemeClr val="tx1"/>
              </a:solidFill>
            </a:endParaRPr>
          </a:p>
        </p:txBody>
      </p:sp>
      <p:sp>
        <p:nvSpPr>
          <p:cNvPr id="6" name="Title 5"/>
          <p:cNvSpPr>
            <a:spLocks noGrp="1"/>
          </p:cNvSpPr>
          <p:nvPr>
            <p:ph type="title"/>
          </p:nvPr>
        </p:nvSpPr>
        <p:spPr>
          <a:xfrm>
            <a:off x="457200" y="177800"/>
            <a:ext cx="8229600" cy="1447800"/>
          </a:xfrm>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DOCUMENTING SITE ELIGIBILITY</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60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TYPES OF SITES</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838200" y="2209800"/>
            <a:ext cx="7408333" cy="3992563"/>
          </a:xfrm>
        </p:spPr>
        <p:txBody>
          <a:bodyPr>
            <a:normAutofit fontScale="92500" lnSpcReduction="20000"/>
          </a:bodyPr>
          <a:lstStyle/>
          <a:p>
            <a:pPr>
              <a:spcBef>
                <a:spcPts val="0"/>
              </a:spcBef>
              <a:buClr>
                <a:srgbClr val="F8A45E"/>
              </a:buClr>
              <a:buFont typeface="Wingdings" panose="05000000000000000000" pitchFamily="2" charset="2"/>
              <a:buChar char="Ø"/>
            </a:pPr>
            <a:r>
              <a:rPr lang="en-US" sz="3200" b="1" dirty="0">
                <a:solidFill>
                  <a:schemeClr val="tx1"/>
                </a:solidFill>
              </a:rPr>
              <a:t>Open/Open Restricted </a:t>
            </a:r>
          </a:p>
          <a:p>
            <a:pPr>
              <a:spcBef>
                <a:spcPts val="0"/>
              </a:spcBef>
              <a:buClr>
                <a:srgbClr val="F8A45E"/>
              </a:buClr>
              <a:buFont typeface="Wingdings" panose="05000000000000000000" pitchFamily="2" charset="2"/>
              <a:buChar char="Ø"/>
            </a:pPr>
            <a:endParaRPr lang="en-US" b="1" dirty="0">
              <a:solidFill>
                <a:schemeClr val="tx1"/>
              </a:solidFill>
            </a:endParaRPr>
          </a:p>
          <a:p>
            <a:pPr>
              <a:spcBef>
                <a:spcPts val="0"/>
              </a:spcBef>
              <a:buClr>
                <a:srgbClr val="F8A45E"/>
              </a:buClr>
              <a:buFont typeface="Wingdings" panose="05000000000000000000" pitchFamily="2" charset="2"/>
              <a:buChar char="Ø"/>
            </a:pPr>
            <a:r>
              <a:rPr lang="en-US" sz="3200" b="1" dirty="0">
                <a:solidFill>
                  <a:schemeClr val="tx1"/>
                </a:solidFill>
              </a:rPr>
              <a:t>Closed </a:t>
            </a:r>
          </a:p>
          <a:p>
            <a:pPr marL="914400" lvl="1" indent="-457200">
              <a:spcBef>
                <a:spcPts val="0"/>
              </a:spcBef>
              <a:buClr>
                <a:srgbClr val="F8A45E"/>
              </a:buClr>
              <a:buFont typeface="Arial" pitchFamily="34" charset="0"/>
              <a:buChar char="•"/>
            </a:pPr>
            <a:r>
              <a:rPr lang="en-US" sz="3200" b="1" dirty="0">
                <a:solidFill>
                  <a:schemeClr val="tx1"/>
                </a:solidFill>
              </a:rPr>
              <a:t>Poverty area</a:t>
            </a:r>
          </a:p>
          <a:p>
            <a:pPr marL="914400" lvl="1" indent="-457200">
              <a:spcBef>
                <a:spcPts val="0"/>
              </a:spcBef>
              <a:buClr>
                <a:srgbClr val="F8A45E"/>
              </a:buClr>
              <a:buFont typeface="Arial" pitchFamily="34" charset="0"/>
              <a:buChar char="•"/>
            </a:pPr>
            <a:r>
              <a:rPr lang="en-US" sz="3200" b="1" dirty="0">
                <a:solidFill>
                  <a:schemeClr val="tx1"/>
                </a:solidFill>
              </a:rPr>
              <a:t>Transport students</a:t>
            </a:r>
          </a:p>
          <a:p>
            <a:pPr marL="914400" lvl="1" indent="-457200">
              <a:spcBef>
                <a:spcPts val="0"/>
              </a:spcBef>
              <a:buClr>
                <a:srgbClr val="F8A45E"/>
              </a:buClr>
              <a:buFont typeface="Arial" pitchFamily="34" charset="0"/>
              <a:buChar char="•"/>
            </a:pPr>
            <a:r>
              <a:rPr lang="en-US" sz="3200" b="1" dirty="0">
                <a:solidFill>
                  <a:schemeClr val="tx1"/>
                </a:solidFill>
              </a:rPr>
              <a:t>Provide activities</a:t>
            </a:r>
          </a:p>
          <a:p>
            <a:pPr marL="914400" lvl="1" indent="-457200">
              <a:spcBef>
                <a:spcPts val="0"/>
              </a:spcBef>
              <a:buClr>
                <a:srgbClr val="F8A45E"/>
              </a:buClr>
              <a:buFont typeface="Arial" pitchFamily="34" charset="0"/>
              <a:buChar char="•"/>
            </a:pPr>
            <a:endParaRPr lang="en-US" sz="2300" b="1" dirty="0">
              <a:solidFill>
                <a:schemeClr val="tx1"/>
              </a:solidFill>
            </a:endParaRPr>
          </a:p>
          <a:p>
            <a:pPr>
              <a:spcBef>
                <a:spcPts val="0"/>
              </a:spcBef>
              <a:buClr>
                <a:srgbClr val="F8A45E"/>
              </a:buClr>
              <a:buFont typeface="Wingdings" panose="05000000000000000000" pitchFamily="2" charset="2"/>
              <a:buChar char="Ø"/>
            </a:pPr>
            <a:r>
              <a:rPr lang="en-US" sz="3200" b="1" dirty="0">
                <a:solidFill>
                  <a:schemeClr val="tx1"/>
                </a:solidFill>
              </a:rPr>
              <a:t>Camps</a:t>
            </a:r>
          </a:p>
          <a:p>
            <a:pPr marL="914400" lvl="1" indent="-457200">
              <a:spcBef>
                <a:spcPts val="0"/>
              </a:spcBef>
              <a:buClr>
                <a:srgbClr val="F8A45E"/>
              </a:buClr>
              <a:buFont typeface="Arial" pitchFamily="34" charset="0"/>
              <a:buChar char="•"/>
            </a:pPr>
            <a:r>
              <a:rPr lang="en-US" sz="3200" b="1" dirty="0">
                <a:solidFill>
                  <a:schemeClr val="tx1"/>
                </a:solidFill>
              </a:rPr>
              <a:t>Residential - 24-hour supervised care</a:t>
            </a:r>
          </a:p>
          <a:p>
            <a:pPr marL="914400" lvl="1" indent="-457200">
              <a:spcBef>
                <a:spcPts val="0"/>
              </a:spcBef>
              <a:buClr>
                <a:srgbClr val="F8A45E"/>
              </a:buClr>
              <a:buFont typeface="Arial" pitchFamily="34" charset="0"/>
              <a:buChar char="•"/>
            </a:pPr>
            <a:r>
              <a:rPr lang="en-US" sz="3200" b="1" dirty="0">
                <a:solidFill>
                  <a:schemeClr val="tx1"/>
                </a:solidFill>
              </a:rPr>
              <a:t>Nonresidential - Scheduled activities between meals</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2264732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362200" y="1600200"/>
            <a:ext cx="5867400" cy="4800600"/>
          </a:xfrm>
        </p:spPr>
        <p:txBody>
          <a:bodyPr>
            <a:noAutofit/>
          </a:bodyPr>
          <a:lstStyle/>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School </a:t>
            </a:r>
            <a:r>
              <a:rPr lang="en-US" b="1" dirty="0" smtClean="0">
                <a:solidFill>
                  <a:schemeClr val="tx1"/>
                </a:solidFill>
                <a:latin typeface="Arial" panose="020B0604020202020204" pitchFamily="34" charset="0"/>
                <a:cs typeface="Arial" panose="020B0604020202020204" pitchFamily="34" charset="0"/>
              </a:rPr>
              <a:t>site</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Parks and Swimming </a:t>
            </a:r>
            <a:r>
              <a:rPr lang="en-US" b="1" dirty="0" smtClean="0">
                <a:solidFill>
                  <a:schemeClr val="tx1"/>
                </a:solidFill>
                <a:latin typeface="Arial" panose="020B0604020202020204" pitchFamily="34" charset="0"/>
                <a:cs typeface="Arial" panose="020B0604020202020204" pitchFamily="34" charset="0"/>
              </a:rPr>
              <a:t>Pools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Apartment </a:t>
            </a:r>
            <a:r>
              <a:rPr lang="en-US" b="1" dirty="0" smtClean="0">
                <a:solidFill>
                  <a:schemeClr val="tx1"/>
                </a:solidFill>
                <a:latin typeface="Arial" panose="020B0604020202020204" pitchFamily="34" charset="0"/>
                <a:cs typeface="Arial" panose="020B0604020202020204" pitchFamily="34" charset="0"/>
              </a:rPr>
              <a:t>Complexes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Child Care </a:t>
            </a:r>
            <a:r>
              <a:rPr lang="en-US" b="1" dirty="0" smtClean="0">
                <a:solidFill>
                  <a:schemeClr val="tx1"/>
                </a:solidFill>
                <a:latin typeface="Arial" panose="020B0604020202020204" pitchFamily="34" charset="0"/>
                <a:cs typeface="Arial" panose="020B0604020202020204" pitchFamily="34" charset="0"/>
              </a:rPr>
              <a:t>Centers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Camps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Community or </a:t>
            </a:r>
            <a:r>
              <a:rPr lang="en-US" b="1" dirty="0" smtClean="0">
                <a:solidFill>
                  <a:schemeClr val="tx1"/>
                </a:solidFill>
                <a:latin typeface="Arial" panose="020B0604020202020204" pitchFamily="34" charset="0"/>
                <a:cs typeface="Arial" panose="020B0604020202020204" pitchFamily="34" charset="0"/>
              </a:rPr>
              <a:t>Rec Centers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Churches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Playgrounds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Housing </a:t>
            </a:r>
            <a:r>
              <a:rPr lang="en-US" b="1" dirty="0" smtClean="0">
                <a:solidFill>
                  <a:schemeClr val="tx1"/>
                </a:solidFill>
                <a:latin typeface="Arial" panose="020B0604020202020204" pitchFamily="34" charset="0"/>
                <a:cs typeface="Arial" panose="020B0604020202020204" pitchFamily="34" charset="0"/>
              </a:rPr>
              <a:t>Projects</a:t>
            </a:r>
          </a:p>
          <a:p>
            <a:pPr marL="457200" indent="-457200">
              <a:spcBef>
                <a:spcPts val="0"/>
              </a:spcBef>
              <a:buClr>
                <a:srgbClr val="F8A45E"/>
              </a:buClr>
              <a:buFont typeface="Arial" pitchFamily="34" charset="0"/>
              <a:buChar char="•"/>
            </a:pPr>
            <a:endParaRPr lang="en-US" sz="600" b="1" dirty="0">
              <a:solidFill>
                <a:schemeClr val="tx1"/>
              </a:solidFill>
              <a:latin typeface="Arial" panose="020B0604020202020204" pitchFamily="34" charset="0"/>
              <a:cs typeface="Arial" panose="020B0604020202020204" pitchFamily="34" charset="0"/>
            </a:endParaRPr>
          </a:p>
          <a:p>
            <a:pPr marL="457200" indent="-457200">
              <a:spcBef>
                <a:spcPts val="0"/>
              </a:spcBef>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Libraries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6</a:t>
            </a:fld>
            <a:endParaRPr lang="en-US" dirty="0">
              <a:solidFill>
                <a:schemeClr val="tx1"/>
              </a:solidFill>
            </a:endParaRPr>
          </a:p>
        </p:txBody>
      </p:sp>
      <p:sp>
        <p:nvSpPr>
          <p:cNvPr id="6" name="Title 5"/>
          <p:cNvSpPr>
            <a:spLocks noGrp="1"/>
          </p:cNvSpPr>
          <p:nvPr>
            <p:ph type="title"/>
          </p:nvPr>
        </p:nvSpPr>
        <p:spPr>
          <a:xfrm>
            <a:off x="457200" y="177800"/>
            <a:ext cx="8229600" cy="1447800"/>
          </a:xfrm>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FEEDING SITES</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562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2819400"/>
            <a:ext cx="8229600" cy="2819400"/>
          </a:xfrm>
        </p:spPr>
        <p:txBody>
          <a:bodyPr>
            <a:noAutofit/>
          </a:bodyPr>
          <a:lstStyle/>
          <a:p>
            <a:pPr marL="457200" indent="-457200">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One or two meals per child per </a:t>
            </a:r>
            <a:r>
              <a:rPr lang="en-US" b="1" dirty="0" smtClean="0">
                <a:solidFill>
                  <a:schemeClr val="tx1"/>
                </a:solidFill>
                <a:latin typeface="Arial" panose="020B0604020202020204" pitchFamily="34" charset="0"/>
                <a:cs typeface="Arial" panose="020B0604020202020204" pitchFamily="34" charset="0"/>
              </a:rPr>
              <a:t>day</a:t>
            </a:r>
          </a:p>
          <a:p>
            <a:pPr marL="457200" indent="-457200">
              <a:buClr>
                <a:srgbClr val="F8A45E"/>
              </a:buClr>
              <a:buFont typeface="Arial" pitchFamily="34" charset="0"/>
              <a:buChar char="•"/>
            </a:pPr>
            <a:endParaRPr lang="en-US" sz="1200" b="1" dirty="0" smtClean="0">
              <a:solidFill>
                <a:schemeClr val="tx1"/>
              </a:solidFill>
              <a:latin typeface="Arial" panose="020B0604020202020204" pitchFamily="34" charset="0"/>
              <a:cs typeface="Arial" panose="020B0604020202020204" pitchFamily="34" charset="0"/>
            </a:endParaRPr>
          </a:p>
          <a:p>
            <a:pPr marL="457200" indent="-457200">
              <a:buClr>
                <a:srgbClr val="F8A45E"/>
              </a:buClr>
              <a:buFont typeface="Arial" pitchFamily="34" charset="0"/>
              <a:buChar char="•"/>
            </a:pPr>
            <a:endParaRPr lang="en-US" sz="1200" b="1" dirty="0">
              <a:solidFill>
                <a:schemeClr val="tx1"/>
              </a:solidFill>
              <a:latin typeface="Arial" panose="020B0604020202020204" pitchFamily="34" charset="0"/>
              <a:cs typeface="Arial" panose="020B0604020202020204" pitchFamily="34" charset="0"/>
            </a:endParaRPr>
          </a:p>
          <a:p>
            <a:pPr marL="457200" indent="-457200">
              <a:buClr>
                <a:srgbClr val="F8A45E"/>
              </a:buClr>
              <a:buFont typeface="Arial" pitchFamily="34" charset="0"/>
              <a:buChar char="•"/>
            </a:pPr>
            <a:r>
              <a:rPr lang="en-US" b="1" dirty="0">
                <a:solidFill>
                  <a:schemeClr val="tx1"/>
                </a:solidFill>
                <a:latin typeface="Arial" panose="020B0604020202020204" pitchFamily="34" charset="0"/>
                <a:cs typeface="Arial" panose="020B0604020202020204" pitchFamily="34" charset="0"/>
              </a:rPr>
              <a:t>Any combination except </a:t>
            </a:r>
            <a:r>
              <a:rPr lang="en-US" b="1" dirty="0" smtClean="0">
                <a:solidFill>
                  <a:schemeClr val="tx1"/>
                </a:solidFill>
                <a:latin typeface="Arial" panose="020B0604020202020204" pitchFamily="34" charset="0"/>
                <a:cs typeface="Arial" panose="020B0604020202020204" pitchFamily="34" charset="0"/>
              </a:rPr>
              <a:t>lunch/supper</a:t>
            </a:r>
          </a:p>
          <a:p>
            <a:pPr marL="457200" indent="-457200">
              <a:buClr>
                <a:srgbClr val="F8A45E"/>
              </a:buClr>
              <a:buFont typeface="Arial" pitchFamily="34" charset="0"/>
              <a:buChar char="•"/>
            </a:pPr>
            <a:endParaRPr lang="en-US" sz="1200" b="1" dirty="0" smtClean="0">
              <a:solidFill>
                <a:schemeClr val="tx1"/>
              </a:solidFill>
              <a:latin typeface="Arial" panose="020B0604020202020204" pitchFamily="34" charset="0"/>
              <a:cs typeface="Arial" panose="020B0604020202020204" pitchFamily="34" charset="0"/>
            </a:endParaRPr>
          </a:p>
          <a:p>
            <a:pPr marL="457200" indent="-457200">
              <a:buClr>
                <a:srgbClr val="F8A45E"/>
              </a:buClr>
              <a:buFont typeface="Arial" pitchFamily="34" charset="0"/>
              <a:buChar char="•"/>
            </a:pPr>
            <a:endParaRPr lang="en-US" sz="1200" b="1" dirty="0">
              <a:solidFill>
                <a:schemeClr val="tx1"/>
              </a:solidFill>
              <a:latin typeface="Arial" panose="020B0604020202020204" pitchFamily="34" charset="0"/>
              <a:cs typeface="Arial" panose="020B0604020202020204" pitchFamily="34" charset="0"/>
            </a:endParaRPr>
          </a:p>
          <a:p>
            <a:pPr marL="457200" indent="-457200">
              <a:buClr>
                <a:srgbClr val="F8A45E"/>
              </a:buClr>
              <a:buFont typeface="Arial" pitchFamily="34" charset="0"/>
              <a:buChar char="•"/>
            </a:pPr>
            <a:r>
              <a:rPr lang="en-US" b="1" dirty="0" smtClean="0">
                <a:solidFill>
                  <a:schemeClr val="tx1"/>
                </a:solidFill>
                <a:latin typeface="Arial" panose="020B0604020202020204" pitchFamily="34" charset="0"/>
                <a:cs typeface="Arial" panose="020B0604020202020204" pitchFamily="34" charset="0"/>
              </a:rPr>
              <a:t>Must </a:t>
            </a:r>
            <a:r>
              <a:rPr lang="en-US" b="1" dirty="0">
                <a:solidFill>
                  <a:schemeClr val="tx1"/>
                </a:solidFill>
                <a:latin typeface="Arial" panose="020B0604020202020204" pitchFamily="34" charset="0"/>
                <a:cs typeface="Arial" panose="020B0604020202020204" pitchFamily="34" charset="0"/>
              </a:rPr>
              <a:t>meet USDA </a:t>
            </a:r>
            <a:r>
              <a:rPr lang="en-US" b="1" dirty="0" smtClean="0">
                <a:solidFill>
                  <a:schemeClr val="tx1"/>
                </a:solidFill>
                <a:latin typeface="Arial" panose="020B0604020202020204" pitchFamily="34" charset="0"/>
                <a:cs typeface="Arial" panose="020B0604020202020204" pitchFamily="34" charset="0"/>
              </a:rPr>
              <a:t>standards</a:t>
            </a:r>
            <a:endParaRPr lang="en-US"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7</a:t>
            </a:fld>
            <a:endParaRPr lang="en-US" dirty="0">
              <a:solidFill>
                <a:schemeClr val="tx1"/>
              </a:solidFill>
            </a:endParaRPr>
          </a:p>
        </p:txBody>
      </p:sp>
      <p:sp>
        <p:nvSpPr>
          <p:cNvPr id="6" name="Title 5"/>
          <p:cNvSpPr>
            <a:spLocks noGrp="1"/>
          </p:cNvSpPr>
          <p:nvPr>
            <p:ph type="title"/>
          </p:nvPr>
        </p:nvSpPr>
        <p:spPr>
          <a:xfrm>
            <a:off x="457200" y="177800"/>
            <a:ext cx="8229600" cy="1447800"/>
          </a:xfrm>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MEAL SERVICE AND CLAIMING</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47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90600" y="2819400"/>
            <a:ext cx="7391400" cy="3276600"/>
          </a:xfrm>
        </p:spPr>
        <p:txBody>
          <a:bodyPr>
            <a:noAutofit/>
          </a:bodyPr>
          <a:lstStyle/>
          <a:p>
            <a:pPr>
              <a:buClr>
                <a:srgbClr val="F8A45E"/>
              </a:buClr>
              <a:buFont typeface="Wingdings" panose="05000000000000000000" pitchFamily="2" charset="2"/>
              <a:buChar char="Ø"/>
            </a:pPr>
            <a:r>
              <a:rPr lang="en-US" b="1" dirty="0">
                <a:solidFill>
                  <a:schemeClr val="tx1"/>
                </a:solidFill>
                <a:latin typeface="Arial" panose="020B0604020202020204" pitchFamily="34" charset="0"/>
                <a:cs typeface="Arial" panose="020B0604020202020204" pitchFamily="34" charset="0"/>
              </a:rPr>
              <a:t>Prepare and assemble </a:t>
            </a:r>
            <a:r>
              <a:rPr lang="en-US" b="1" dirty="0" smtClean="0">
                <a:solidFill>
                  <a:schemeClr val="tx1"/>
                </a:solidFill>
                <a:latin typeface="Arial" panose="020B0604020202020204" pitchFamily="34" charset="0"/>
                <a:cs typeface="Arial" panose="020B0604020202020204" pitchFamily="34" charset="0"/>
              </a:rPr>
              <a:t>meals</a:t>
            </a:r>
          </a:p>
          <a:p>
            <a:pPr>
              <a:buClr>
                <a:srgbClr val="F8A45E"/>
              </a:buClr>
              <a:buFont typeface="Wingdings" panose="05000000000000000000" pitchFamily="2" charset="2"/>
              <a:buChar char="Ø"/>
            </a:pPr>
            <a:endParaRPr lang="en-US" b="1" dirty="0" smtClean="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b="1" dirty="0" smtClean="0">
                <a:solidFill>
                  <a:schemeClr val="tx1"/>
                </a:solidFill>
                <a:latin typeface="Arial" panose="020B0604020202020204" pitchFamily="34" charset="0"/>
                <a:cs typeface="Arial" panose="020B0604020202020204" pitchFamily="34" charset="0"/>
              </a:rPr>
              <a:t>Obtain </a:t>
            </a:r>
            <a:r>
              <a:rPr lang="en-US" b="1" dirty="0">
                <a:solidFill>
                  <a:schemeClr val="tx1"/>
                </a:solidFill>
                <a:latin typeface="Arial" panose="020B0604020202020204" pitchFamily="34" charset="0"/>
                <a:cs typeface="Arial" panose="020B0604020202020204" pitchFamily="34" charset="0"/>
              </a:rPr>
              <a:t>from school food authority (SFA)</a:t>
            </a:r>
          </a:p>
          <a:p>
            <a:pPr marL="457200" lvl="1" indent="0">
              <a:buClr>
                <a:srgbClr val="F8A45E"/>
              </a:buClr>
              <a:buNone/>
            </a:pPr>
            <a:endParaRPr lang="en-US" sz="2400" b="1" dirty="0" smtClean="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b="1" dirty="0" smtClean="0">
                <a:solidFill>
                  <a:schemeClr val="tx1"/>
                </a:solidFill>
                <a:latin typeface="Arial" panose="020B0604020202020204" pitchFamily="34" charset="0"/>
                <a:cs typeface="Arial" panose="020B0604020202020204" pitchFamily="34" charset="0"/>
              </a:rPr>
              <a:t>Obtain </a:t>
            </a:r>
            <a:r>
              <a:rPr lang="en-US" b="1" dirty="0">
                <a:solidFill>
                  <a:schemeClr val="tx1"/>
                </a:solidFill>
                <a:latin typeface="Arial" panose="020B0604020202020204" pitchFamily="34" charset="0"/>
                <a:cs typeface="Arial" panose="020B0604020202020204" pitchFamily="34" charset="0"/>
              </a:rPr>
              <a:t>from food service management company (FSMC)</a:t>
            </a:r>
          </a:p>
          <a:p>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8</a:t>
            </a:fld>
            <a:endParaRPr lang="en-US" dirty="0">
              <a:solidFill>
                <a:schemeClr val="tx1"/>
              </a:solidFill>
            </a:endParaRPr>
          </a:p>
        </p:txBody>
      </p:sp>
      <p:sp>
        <p:nvSpPr>
          <p:cNvPr id="6" name="Title 5"/>
          <p:cNvSpPr>
            <a:spLocks noGrp="1"/>
          </p:cNvSpPr>
          <p:nvPr>
            <p:ph type="title"/>
          </p:nvPr>
        </p:nvSpPr>
        <p:spPr>
          <a:xfrm>
            <a:off x="304800" y="76200"/>
            <a:ext cx="8229600" cy="1447800"/>
          </a:xfrm>
        </p:spPr>
        <p:txBody>
          <a:bodyPr>
            <a:normAutofit/>
          </a:bodyPr>
          <a:lstStyle/>
          <a:p>
            <a:r>
              <a:rPr lang="en-US" sz="3600" b="1" dirty="0" smtClean="0">
                <a:solidFill>
                  <a:schemeClr val="tx1"/>
                </a:solidFill>
                <a:latin typeface="Arial" panose="020B0604020202020204" pitchFamily="34" charset="0"/>
                <a:cs typeface="Arial" panose="020B0604020202020204" pitchFamily="34" charset="0"/>
              </a:rPr>
              <a:t>METHODS OF PROVIDING MEALS</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482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a:bodyPr>
          <a:lstStyle/>
          <a:p>
            <a:pPr>
              <a:buClr>
                <a:srgbClr val="F8A45E"/>
              </a:buClr>
              <a:buFont typeface="Wingdings" panose="05000000000000000000" pitchFamily="2" charset="2"/>
              <a:buChar char="Ø"/>
            </a:pPr>
            <a:r>
              <a:rPr lang="en-US" sz="2200" b="1" dirty="0">
                <a:solidFill>
                  <a:schemeClr val="tx1"/>
                </a:solidFill>
                <a:latin typeface="Arial" panose="020B0604020202020204" pitchFamily="34" charset="0"/>
                <a:cs typeface="Arial" panose="020B0604020202020204" pitchFamily="34" charset="0"/>
              </a:rPr>
              <a:t>Mobile Feeding:  transporting meals to children </a:t>
            </a:r>
          </a:p>
          <a:p>
            <a:pPr marL="457200" indent="-457200">
              <a:buFont typeface="Arial" panose="020B0604020202020204" pitchFamily="34" charset="0"/>
              <a:buChar char="•"/>
            </a:pPr>
            <a:endParaRPr lang="en-US" sz="2200" b="1" dirty="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sz="2200" b="1" dirty="0">
                <a:solidFill>
                  <a:schemeClr val="tx1"/>
                </a:solidFill>
                <a:latin typeface="Arial" panose="020B0604020202020204" pitchFamily="34" charset="0"/>
                <a:cs typeface="Arial" panose="020B0604020202020204" pitchFamily="34" charset="0"/>
              </a:rPr>
              <a:t>Physical location:  </a:t>
            </a:r>
          </a:p>
          <a:p>
            <a:pPr marL="914400" lvl="1" indent="-457200">
              <a:buClr>
                <a:srgbClr val="F8A45E"/>
              </a:buClr>
              <a:buFont typeface="Arial" panose="020B0604020202020204" pitchFamily="34" charset="0"/>
              <a:buChar char="•"/>
            </a:pPr>
            <a:r>
              <a:rPr lang="en-US" sz="2200" b="1" dirty="0">
                <a:solidFill>
                  <a:schemeClr val="tx1"/>
                </a:solidFill>
                <a:latin typeface="Arial" panose="020B0604020202020204" pitchFamily="34" charset="0"/>
                <a:cs typeface="Arial" panose="020B0604020202020204" pitchFamily="34" charset="0"/>
              </a:rPr>
              <a:t>Where sponsor provides food services for children </a:t>
            </a:r>
          </a:p>
          <a:p>
            <a:pPr marL="914400" lvl="1" indent="-457200">
              <a:buClr>
                <a:srgbClr val="F8A45E"/>
              </a:buClr>
              <a:buFont typeface="Arial" panose="020B0604020202020204" pitchFamily="34" charset="0"/>
              <a:buChar char="•"/>
            </a:pPr>
            <a:r>
              <a:rPr lang="en-US" sz="2200" b="1" dirty="0">
                <a:solidFill>
                  <a:schemeClr val="tx1"/>
                </a:solidFill>
                <a:latin typeface="Arial" panose="020B0604020202020204" pitchFamily="34" charset="0"/>
                <a:cs typeface="Arial" panose="020B0604020202020204" pitchFamily="34" charset="0"/>
              </a:rPr>
              <a:t>Where children consume meals in supervised setting</a:t>
            </a:r>
          </a:p>
          <a:p>
            <a:pPr marL="457200" indent="-457200">
              <a:buClr>
                <a:srgbClr val="F8A45E"/>
              </a:buClr>
              <a:buFont typeface="Arial" panose="020B0604020202020204" pitchFamily="34" charset="0"/>
              <a:buChar char="•"/>
            </a:pPr>
            <a:endParaRPr lang="en-US" sz="2200" b="1" dirty="0">
              <a:solidFill>
                <a:schemeClr val="tx1"/>
              </a:solidFill>
              <a:latin typeface="Arial" panose="020B0604020202020204" pitchFamily="34" charset="0"/>
              <a:cs typeface="Arial" panose="020B0604020202020204" pitchFamily="34" charset="0"/>
            </a:endParaRPr>
          </a:p>
          <a:p>
            <a:pPr>
              <a:buClr>
                <a:srgbClr val="F8A45E"/>
              </a:buClr>
              <a:buFont typeface="Wingdings" panose="05000000000000000000" pitchFamily="2" charset="2"/>
              <a:buChar char="Ø"/>
            </a:pPr>
            <a:r>
              <a:rPr lang="en-US" sz="2200" b="1" dirty="0">
                <a:solidFill>
                  <a:schemeClr val="tx1"/>
                </a:solidFill>
                <a:latin typeface="Arial" panose="020B0604020202020204" pitchFamily="34" charset="0"/>
                <a:cs typeface="Arial" panose="020B0604020202020204" pitchFamily="34" charset="0"/>
              </a:rPr>
              <a:t>Provides flexibility to reach children with no access to traditional sites</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9B8C70C-26FB-49A3-AC3E-337B6969B132}" type="slidenum">
              <a:rPr lang="en-US" smtClean="0">
                <a:solidFill>
                  <a:schemeClr val="tx1"/>
                </a:solidFill>
              </a:rPr>
              <a:pPr/>
              <a:t>9</a:t>
            </a:fld>
            <a:endParaRPr lang="en-US" dirty="0">
              <a:solidFill>
                <a:schemeClr val="tx1"/>
              </a:solidFill>
            </a:endParaRPr>
          </a:p>
        </p:txBody>
      </p:sp>
      <p:sp>
        <p:nvSpPr>
          <p:cNvPr id="6" name="Title 5"/>
          <p:cNvSpPr>
            <a:spLocks noGrp="1"/>
          </p:cNvSpPr>
          <p:nvPr>
            <p:ph type="title"/>
          </p:nvPr>
        </p:nvSpPr>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MOBILE FEEDING SITES</a:t>
            </a:r>
            <a:endPar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480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TotalTime>
  <Words>2430</Words>
  <Application>Microsoft Office PowerPoint</Application>
  <PresentationFormat>On-screen Show (4:3)</PresentationFormat>
  <Paragraphs>247</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Aharoni</vt:lpstr>
      <vt:lpstr>Arial</vt:lpstr>
      <vt:lpstr>Arial Black</vt:lpstr>
      <vt:lpstr>Calibri</vt:lpstr>
      <vt:lpstr>Candara</vt:lpstr>
      <vt:lpstr>Copperplate Gothic Bold</vt:lpstr>
      <vt:lpstr>Symbol</vt:lpstr>
      <vt:lpstr>Wingdings</vt:lpstr>
      <vt:lpstr>Waveform</vt:lpstr>
      <vt:lpstr> SUMMER FOOD SERVICE PROGRAM 2017</vt:lpstr>
      <vt:lpstr>BACKGROUND</vt:lpstr>
      <vt:lpstr>TYPES OF SPONSORING ORGANIZATIONS</vt:lpstr>
      <vt:lpstr>DOCUMENTING SITE ELIGIBILITY</vt:lpstr>
      <vt:lpstr>TYPES OF SITES</vt:lpstr>
      <vt:lpstr>FEEDING SITES</vt:lpstr>
      <vt:lpstr>MEAL SERVICE AND CLAIMING</vt:lpstr>
      <vt:lpstr>METHODS OF PROVIDING MEALS</vt:lpstr>
      <vt:lpstr>MOBILE FEEDING SITES</vt:lpstr>
      <vt:lpstr>SUMMER MEAL PATTERNS</vt:lpstr>
      <vt:lpstr>POINT OF SERVICE</vt:lpstr>
      <vt:lpstr>KEYS TO SUCCESS</vt:lpstr>
      <vt:lpstr>IMPORTANT WEBSITES AND  PHONE NUMBERS</vt:lpstr>
      <vt:lpstr>PowerPoint Presentation</vt:lpstr>
      <vt:lpstr>SUMMER FOOD SERVICE PROGRAM OKLAHOMA STATE DEPARTMENT OF EDUCATION</vt:lpstr>
    </vt:vector>
  </TitlesOfParts>
  <Company>State of Oklahoma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OMES</dc:creator>
  <cp:lastModifiedBy>Richard Comeau</cp:lastModifiedBy>
  <cp:revision>14</cp:revision>
  <cp:lastPrinted>2017-01-20T16:33:42Z</cp:lastPrinted>
  <dcterms:created xsi:type="dcterms:W3CDTF">2017-01-05T21:13:46Z</dcterms:created>
  <dcterms:modified xsi:type="dcterms:W3CDTF">2017-10-02T16:00:07Z</dcterms:modified>
</cp:coreProperties>
</file>